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4"/>
  </p:handoutMasterIdLst>
  <p:sldIdLst>
    <p:sldId id="279" r:id="rId3"/>
    <p:sldId id="290" r:id="rId4"/>
    <p:sldId id="280" r:id="rId6"/>
    <p:sldId id="257" r:id="rId7"/>
    <p:sldId id="258" r:id="rId8"/>
    <p:sldId id="281" r:id="rId9"/>
    <p:sldId id="259" r:id="rId10"/>
    <p:sldId id="260" r:id="rId11"/>
    <p:sldId id="261" r:id="rId12"/>
    <p:sldId id="288" r:id="rId13"/>
    <p:sldId id="289" r:id="rId14"/>
    <p:sldId id="264" r:id="rId15"/>
    <p:sldId id="265" r:id="rId16"/>
    <p:sldId id="266" r:id="rId17"/>
    <p:sldId id="287" r:id="rId18"/>
    <p:sldId id="284" r:id="rId19"/>
    <p:sldId id="285" r:id="rId20"/>
    <p:sldId id="286" r:id="rId21"/>
    <p:sldId id="282" r:id="rId22"/>
    <p:sldId id="268" r:id="rId23"/>
    <p:sldId id="269" r:id="rId24"/>
    <p:sldId id="270" r:id="rId25"/>
    <p:sldId id="271" r:id="rId26"/>
    <p:sldId id="272" r:id="rId27"/>
    <p:sldId id="273" r:id="rId28"/>
    <p:sldId id="274" r:id="rId29"/>
    <p:sldId id="275" r:id="rId30"/>
    <p:sldId id="276" r:id="rId31"/>
    <p:sldId id="277" r:id="rId32"/>
    <p:sldId id="283"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userDrawn="1">
          <p15:clr>
            <a:srgbClr val="A4A3A4"/>
          </p15:clr>
        </p15:guide>
        <p15:guide id="2" pos="38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i huang" initials="l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FFFF"/>
    <a:srgbClr val="2F5597"/>
    <a:srgbClr val="0065B3"/>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70"/>
        <p:guide pos="383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大模型微调是指</a:t>
            </a:r>
            <a:r>
              <a:rPr lang="en-US" altLang="zh-CN"/>
              <a:t>，</a:t>
            </a:r>
            <a:r>
              <a:rPr lang="zh-CN" altLang="en-US"/>
              <a:t>在已有预训练模型的基础上，用标注数据训练，</a:t>
            </a:r>
            <a:r>
              <a:rPr lang="zh-CN" altLang="en-US">
                <a:sym typeface="+mn-ea"/>
              </a:rPr>
              <a:t>修改模型参数</a:t>
            </a:r>
            <a:r>
              <a:rPr lang="en-US" altLang="zh-CN">
                <a:sym typeface="+mn-ea"/>
              </a:rPr>
              <a:t>，</a:t>
            </a:r>
            <a:r>
              <a:rPr lang="zh-CN" altLang="en-US"/>
              <a:t>进一步优化模型表现，以适应特定任务或场景需求。</a:t>
            </a:r>
            <a:endParaRPr lang="zh-CN" altLang="en-US"/>
          </a:p>
          <a:p>
            <a:r>
              <a:rPr lang="zh-CN" altLang="en-US"/>
              <a:t>大模型微调的主要流程包括数据收集</a:t>
            </a:r>
            <a:r>
              <a:rPr lang="en-US" altLang="zh-CN"/>
              <a:t>、</a:t>
            </a:r>
            <a:r>
              <a:rPr lang="zh-CN" altLang="en-US"/>
              <a:t>数据预处理</a:t>
            </a:r>
            <a:r>
              <a:rPr lang="en-US" altLang="zh-CN"/>
              <a:t>，</a:t>
            </a:r>
            <a:r>
              <a:rPr lang="zh-CN" altLang="en-US"/>
              <a:t>选择需要训练的模型</a:t>
            </a:r>
            <a:r>
              <a:rPr lang="en-US" altLang="zh-CN"/>
              <a:t>、</a:t>
            </a:r>
            <a:r>
              <a:rPr lang="zh-CN" altLang="en-US"/>
              <a:t>选择进行微调的方法和框架</a:t>
            </a:r>
            <a:r>
              <a:rPr lang="en-US" altLang="zh-CN"/>
              <a:t>。</a:t>
            </a:r>
            <a:endParaRPr lang="en-US" altLang="zh-CN"/>
          </a:p>
          <a:p>
            <a:r>
              <a:rPr lang="zh-CN" altLang="en-US"/>
              <a:t>本文使用一个专门用于数学任务的数据集</a:t>
            </a:r>
            <a:r>
              <a:rPr lang="en-US" altLang="zh-CN"/>
              <a:t>，</a:t>
            </a:r>
            <a:r>
              <a:rPr lang="zh-CN" altLang="en-US"/>
              <a:t>对</a:t>
            </a:r>
            <a:r>
              <a:rPr lang="en-US" altLang="zh-CN"/>
              <a:t>Qwen3-1.7B</a:t>
            </a:r>
            <a:r>
              <a:rPr lang="zh-CN" altLang="en-US"/>
              <a:t>模型进行微调</a:t>
            </a:r>
            <a:r>
              <a:rPr lang="en-US" altLang="zh-CN"/>
              <a:t>。</a:t>
            </a:r>
            <a:endParaRPr lang="en-US" altLang="zh-CN"/>
          </a:p>
          <a:p>
            <a:r>
              <a:rPr lang="zh-CN" altLang="en-US">
                <a:sym typeface="+mn-ea"/>
              </a:rPr>
              <a:t>本文使用了</a:t>
            </a:r>
            <a:r>
              <a:rPr lang="en-US" altLang="zh-CN">
                <a:sym typeface="+mn-ea"/>
              </a:rPr>
              <a:t>LLaMA-Factory</a:t>
            </a:r>
            <a:r>
              <a:rPr lang="zh-CN" altLang="en-US">
                <a:sym typeface="+mn-ea"/>
              </a:rPr>
              <a:t>开源框架</a:t>
            </a:r>
            <a:r>
              <a:rPr lang="en-US" altLang="zh-CN">
                <a:sym typeface="+mn-ea"/>
              </a:rPr>
              <a:t>，</a:t>
            </a:r>
            <a:endParaRPr lang="en-US" altLang="zh-CN"/>
          </a:p>
          <a:p>
            <a:r>
              <a:rPr lang="zh-CN" altLang="en-US"/>
              <a:t>对比了</a:t>
            </a:r>
            <a:r>
              <a:rPr lang="zh-CN" altLang="en-US" b="1"/>
              <a:t>监督微调</a:t>
            </a:r>
            <a:r>
              <a:rPr lang="zh-CN" altLang="en-US"/>
              <a:t>和四种</a:t>
            </a:r>
            <a:r>
              <a:rPr lang="zh-CN" altLang="en-US" b="1"/>
              <a:t>人类反馈强化学习微调</a:t>
            </a:r>
            <a:r>
              <a:rPr lang="zh-CN" altLang="en-US"/>
              <a:t>方法分别在</a:t>
            </a:r>
            <a:r>
              <a:rPr lang="zh-CN" altLang="en-US" b="1"/>
              <a:t>全参数微调</a:t>
            </a:r>
            <a:r>
              <a:rPr lang="zh-CN" altLang="en-US"/>
              <a:t>和</a:t>
            </a:r>
            <a:r>
              <a:rPr lang="en-US" altLang="zh-CN" b="1"/>
              <a:t>LoRA</a:t>
            </a:r>
            <a:r>
              <a:rPr lang="zh-CN" altLang="en-US" b="1"/>
              <a:t>微调</a:t>
            </a:r>
            <a:r>
              <a:rPr lang="zh-CN" altLang="en-US"/>
              <a:t>下的表现</a:t>
            </a:r>
            <a:r>
              <a:rPr lang="en-US" altLang="zh-CN"/>
              <a:t>。</a:t>
            </a:r>
            <a:endParaRPr lang="en-US" altLang="zh-CN"/>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该公式中，𝑋指输入模型或模型某一层的向量数据，</a:t>
            </a:r>
            <a:r>
              <a:rPr lang="en-US" altLang="zh-CN" dirty="0"/>
              <a:t>ℎ</a:t>
            </a:r>
            <a:r>
              <a:rPr lang="zh-CN" altLang="en-US" dirty="0"/>
              <a:t>指最终的模型输出，𝑊</a:t>
            </a:r>
            <a:r>
              <a:rPr lang="en-US" altLang="zh-CN" dirty="0"/>
              <a:t>0</a:t>
            </a:r>
            <a:r>
              <a:rPr lang="zh-CN" altLang="en-US" dirty="0"/>
              <a:t>则是预训练模型原始的权重矩阵，该权重在训练之时会处于冻结状态，∆𝑊则是 </a:t>
            </a:r>
            <a:r>
              <a:rPr lang="en-US" altLang="zh-CN" dirty="0"/>
              <a:t>LoRA </a:t>
            </a:r>
            <a:r>
              <a:rPr lang="zh-CN" altLang="en-US" dirty="0"/>
              <a:t>微调引入的新的可学习参数矩阵，但</a:t>
            </a:r>
            <a:r>
              <a:rPr lang="en-US" altLang="zh-CN" dirty="0"/>
              <a:t>LoRA </a:t>
            </a:r>
            <a:r>
              <a:rPr lang="zh-CN" altLang="en-US" dirty="0"/>
              <a:t>并不会去直接学习完整的∆𝑊，而是会将其分解为𝐴与𝐵两个可学习的低秩矩阵，此时模型所需训练的新参数远远少于全量更新的目标，并且，</a:t>
            </a:r>
            <a:r>
              <a:rPr lang="en-US" altLang="zh-CN" dirty="0"/>
              <a:t>LoRA </a:t>
            </a:r>
            <a:r>
              <a:rPr lang="zh-CN" altLang="en-US" dirty="0"/>
              <a:t>微调并 未改变模型的总体结构，在模型推理时可以直接将原始权重矩阵𝑊</a:t>
            </a:r>
            <a:r>
              <a:rPr lang="en-US" altLang="zh-CN" dirty="0"/>
              <a:t>0</a:t>
            </a:r>
            <a:r>
              <a:rPr lang="zh-CN" altLang="en-US" dirty="0"/>
              <a:t>与可学习 权重矩阵∆𝑊合并为权重矩阵</a:t>
            </a:r>
            <a:r>
              <a:rPr lang="en-US" altLang="zh-CN" dirty="0"/>
              <a:t>W</a:t>
            </a:r>
            <a:r>
              <a:rPr lang="zh-CN" altLang="en-US" dirty="0"/>
              <a:t>，故而相较于其他的插入可训练权重的微调方案，不会产生额外的推理开销</a:t>
            </a:r>
            <a:endParaRPr lang="en-US" altLang="zh-CN" dirty="0"/>
          </a:p>
        </p:txBody>
      </p:sp>
      <p:sp>
        <p:nvSpPr>
          <p:cNvPr id="4" name="灯片编号占位符 3"/>
          <p:cNvSpPr>
            <a:spLocks noGrp="1"/>
          </p:cNvSpPr>
          <p:nvPr>
            <p:ph type="sldNum" sz="quarter" idx="5"/>
          </p:nvPr>
        </p:nvSpPr>
        <p:spPr/>
        <p:txBody>
          <a:bodyPr/>
          <a:lstStyle/>
          <a:p>
            <a:fld id="{F1AE7F3D-9FC8-442A-A13D-FDCA775B9DF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𝑋为注意力模块输入的特征矩阵，𝑊𝑄、𝑊𝐾为原始预训练模型的 </a:t>
            </a:r>
            <a:r>
              <a:rPr lang="en-US" altLang="zh-CN" dirty="0"/>
              <a:t>Q</a:t>
            </a:r>
            <a:r>
              <a:rPr lang="zh-CN" altLang="en-US" dirty="0"/>
              <a:t>、</a:t>
            </a:r>
            <a:r>
              <a:rPr lang="en-US" altLang="zh-CN" dirty="0"/>
              <a:t>K </a:t>
            </a:r>
            <a:r>
              <a:rPr lang="zh-CN" altLang="en-US" dirty="0"/>
              <a:t>生成线性层的权重矩阵，二者均为冻结状态，不参与参数更新，∆𝑊𝑄、∆𝑊𝐾为 </a:t>
            </a:r>
            <a:r>
              <a:rPr lang="en-US" altLang="zh-CN" dirty="0"/>
              <a:t>LoRA </a:t>
            </a:r>
            <a:r>
              <a:rPr lang="zh-CN" altLang="en-US" dirty="0"/>
              <a:t>所 新引入的生成 </a:t>
            </a:r>
            <a:r>
              <a:rPr lang="en-US" altLang="zh-CN" dirty="0"/>
              <a:t>Q</a:t>
            </a:r>
            <a:r>
              <a:rPr lang="zh-CN" altLang="en-US" dirty="0"/>
              <a:t>、</a:t>
            </a:r>
            <a:r>
              <a:rPr lang="en-US" altLang="zh-CN" dirty="0"/>
              <a:t>K </a:t>
            </a:r>
            <a:r>
              <a:rPr lang="zh-CN" altLang="en-US" dirty="0"/>
              <a:t>的可学习参数矩阵，上述矩阵拆解为了低秩矩阵𝐵𝑄、𝐴𝑄、𝐵𝐾、𝐴𝐾的乘积，四个矩阵之中𝐵𝑄、𝐵𝐾为升维矩阵，维度为</a:t>
            </a:r>
            <a:r>
              <a:rPr lang="en-US" altLang="zh-CN" dirty="0"/>
              <a:t>[</a:t>
            </a:r>
            <a:r>
              <a:rPr lang="zh-CN" altLang="en-US" dirty="0"/>
              <a:t>𝑑 </a:t>
            </a:r>
            <a:r>
              <a:rPr lang="en-US" altLang="zh-CN" dirty="0"/>
              <a:t>, </a:t>
            </a:r>
            <a:r>
              <a:rPr lang="zh-CN" altLang="en-US" dirty="0"/>
              <a:t>𝑟 </a:t>
            </a:r>
            <a:r>
              <a:rPr lang="en-US" altLang="zh-CN" dirty="0"/>
              <a:t>]</a:t>
            </a:r>
            <a:r>
              <a:rPr lang="zh-CN" altLang="en-US" dirty="0"/>
              <a:t>， 𝐴𝑄、𝐴𝐾为降维矩阵，维度为</a:t>
            </a:r>
            <a:r>
              <a:rPr lang="en-US" altLang="zh-CN" dirty="0"/>
              <a:t>[</a:t>
            </a:r>
            <a:r>
              <a:rPr lang="zh-CN" altLang="en-US" dirty="0"/>
              <a:t>𝑟</a:t>
            </a:r>
            <a:r>
              <a:rPr lang="en-US" altLang="zh-CN" dirty="0"/>
              <a:t>, </a:t>
            </a:r>
            <a:r>
              <a:rPr lang="zh-CN" altLang="en-US" dirty="0"/>
              <a:t>𝑑</a:t>
            </a:r>
            <a:r>
              <a:rPr lang="en-US" altLang="zh-CN" dirty="0"/>
              <a:t>]</a:t>
            </a:r>
            <a:r>
              <a:rPr lang="zh-CN" altLang="en-US" dirty="0"/>
              <a:t>，𝑟为低秩矩阵的秩，𝑑为原始输入的特征维度，𝛼为 在这一过程中引入的一个缩放因子。 </a:t>
            </a:r>
            <a:endParaRPr lang="en-US" altLang="zh-CN" dirty="0"/>
          </a:p>
          <a:p>
            <a:endParaRPr lang="en-US" altLang="zh-CN" dirty="0"/>
          </a:p>
          <a:p>
            <a:r>
              <a:rPr lang="zh-CN" altLang="en-US" dirty="0"/>
              <a:t>在常见的设置中，模型初始化时，会对于𝐴𝑄、𝐴𝐾将执行高斯分布初始化，使得矩阵元素符合正态分布， 𝐵𝑄、𝐵𝐾则会被初始化为全 </a:t>
            </a:r>
            <a:r>
              <a:rPr lang="en-US" altLang="zh-CN" dirty="0"/>
              <a:t>0 </a:t>
            </a:r>
            <a:r>
              <a:rPr lang="zh-CN" altLang="en-US" dirty="0"/>
              <a:t>矩阵，这使得在训练最初开始时，</a:t>
            </a:r>
            <a:r>
              <a:rPr lang="en-US" altLang="zh-CN" dirty="0"/>
              <a:t>LoRA </a:t>
            </a:r>
            <a:r>
              <a:rPr lang="zh-CN" altLang="en-US" dirty="0"/>
              <a:t>分支的输出为 </a:t>
            </a:r>
            <a:r>
              <a:rPr lang="en-US" altLang="zh-CN" dirty="0"/>
              <a:t>0</a:t>
            </a:r>
            <a:r>
              <a:rPr lang="zh-CN" altLang="en-US" dirty="0"/>
              <a:t>， 不对原始模型产生干扰，保证了初始状态下模型的输出不变，提升了训练的稳定性，而 在后续训练中，随着矩阵参数的更新，模型将向着下游任务所需的方向逐步收敛。 </a:t>
            </a:r>
            <a:endParaRPr lang="zh-CN" altLang="en-US" dirty="0"/>
          </a:p>
        </p:txBody>
      </p:sp>
      <p:sp>
        <p:nvSpPr>
          <p:cNvPr id="4" name="灯片编号占位符 3"/>
          <p:cNvSpPr>
            <a:spLocks noGrp="1"/>
          </p:cNvSpPr>
          <p:nvPr>
            <p:ph type="sldNum" sz="quarter" idx="5"/>
          </p:nvPr>
        </p:nvSpPr>
        <p:spPr/>
        <p:txBody>
          <a:bodyPr/>
          <a:lstStyle/>
          <a:p>
            <a:fld id="{F1AE7F3D-9FC8-442A-A13D-FDCA775B9DF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4472C4">
                    <a:lumMod val="75000"/>
                  </a:srgbClr>
                </a:solidFill>
                <a:latin typeface="Arial" panose="020B0604020202090204" pitchFamily="34" charset="0"/>
                <a:ea typeface="华文楷体" panose="02010600040101010101" pitchFamily="2" charset="-122"/>
                <a:cs typeface="Arial" panose="020B0604020202090204" pitchFamily="34" charset="0"/>
              </a:rPr>
              <a:t>NF4</a:t>
            </a:r>
            <a:r>
              <a:rPr lang="zh-CN" altLang="en-US" sz="1200" dirty="0">
                <a:solidFill>
                  <a:srgbClr val="4472C4">
                    <a:lumMod val="75000"/>
                  </a:srgbClr>
                </a:solidFill>
                <a:latin typeface="Arial" panose="020B0604020202090204" pitchFamily="34" charset="0"/>
                <a:ea typeface="华文楷体" panose="02010600040101010101" pitchFamily="2" charset="-122"/>
                <a:cs typeface="Arial" panose="020B0604020202090204" pitchFamily="34" charset="0"/>
              </a:rPr>
              <a:t>量化基于</a:t>
            </a:r>
            <a:r>
              <a:rPr lang="zh-CN" altLang="en-US" b="0" i="0" dirty="0">
                <a:solidFill>
                  <a:srgbClr val="191B1F"/>
                </a:solidFill>
                <a:effectLst/>
                <a:latin typeface="-apple-system"/>
              </a:rPr>
              <a:t>分位数量化，在减小模型权重体积的同时，通过相关设计保证了较低的量化误差，其只会对于与训练参数应用，微调时学习到的参数更新量在存储时仍保持</a:t>
            </a:r>
            <a:r>
              <a:rPr lang="en-US" altLang="zh-CN" b="0" i="0" dirty="0">
                <a:solidFill>
                  <a:srgbClr val="191B1F"/>
                </a:solidFill>
                <a:effectLst/>
                <a:latin typeface="-apple-system"/>
              </a:rPr>
              <a:t>bf16</a:t>
            </a:r>
            <a:r>
              <a:rPr lang="zh-CN" altLang="en-US" b="0" i="0" dirty="0">
                <a:solidFill>
                  <a:srgbClr val="191B1F"/>
                </a:solidFill>
                <a:effectLst/>
                <a:latin typeface="-apple-system"/>
              </a:rPr>
              <a:t>的精度</a:t>
            </a:r>
            <a:endParaRPr lang="en-US" altLang="zh-CN" b="0" i="0" dirty="0">
              <a:solidFill>
                <a:srgbClr val="191B1F"/>
              </a:solidFill>
              <a:effectLst/>
              <a:latin typeface="-apple-system"/>
            </a:endParaRPr>
          </a:p>
          <a:p>
            <a:r>
              <a:rPr lang="zh-CN" altLang="en-US" b="0" i="0" dirty="0">
                <a:solidFill>
                  <a:srgbClr val="191B1F"/>
                </a:solidFill>
                <a:effectLst/>
                <a:latin typeface="-apple-system"/>
              </a:rPr>
              <a:t>双重量化会对</a:t>
            </a:r>
            <a:r>
              <a:rPr lang="en-US" altLang="zh-CN" b="0" i="0" dirty="0">
                <a:solidFill>
                  <a:srgbClr val="191B1F"/>
                </a:solidFill>
                <a:effectLst/>
                <a:latin typeface="-apple-system"/>
              </a:rPr>
              <a:t>NF4</a:t>
            </a:r>
            <a:r>
              <a:rPr lang="zh-CN" altLang="en-US" b="0" i="0" dirty="0">
                <a:solidFill>
                  <a:srgbClr val="191B1F"/>
                </a:solidFill>
                <a:effectLst/>
                <a:latin typeface="-apple-system"/>
              </a:rPr>
              <a:t>量化产生的</a:t>
            </a:r>
            <a:r>
              <a:rPr lang="en-US" altLang="zh-CN" b="0" i="0" dirty="0">
                <a:solidFill>
                  <a:srgbClr val="191B1F"/>
                </a:solidFill>
                <a:effectLst/>
                <a:latin typeface="-apple-system"/>
              </a:rPr>
              <a:t>fp32</a:t>
            </a:r>
            <a:r>
              <a:rPr lang="zh-CN" altLang="en-US" b="0" i="0" dirty="0">
                <a:solidFill>
                  <a:srgbClr val="191B1F"/>
                </a:solidFill>
                <a:effectLst/>
                <a:latin typeface="-apple-system"/>
              </a:rPr>
              <a:t>的缩放常数进行量化，将其量化为</a:t>
            </a:r>
            <a:r>
              <a:rPr lang="en-US" altLang="zh-CN" b="0" i="0" dirty="0">
                <a:solidFill>
                  <a:srgbClr val="191B1F"/>
                </a:solidFill>
                <a:effectLst/>
                <a:latin typeface="-apple-system"/>
              </a:rPr>
              <a:t>8</a:t>
            </a:r>
            <a:r>
              <a:rPr lang="zh-CN" altLang="en-US" b="0" i="0" dirty="0">
                <a:solidFill>
                  <a:srgbClr val="191B1F"/>
                </a:solidFill>
                <a:effectLst/>
                <a:latin typeface="-apple-system"/>
              </a:rPr>
              <a:t>位浮点数（</a:t>
            </a:r>
            <a:r>
              <a:rPr lang="en-US" altLang="zh-CN" b="0" i="0" dirty="0">
                <a:solidFill>
                  <a:srgbClr val="191B1F"/>
                </a:solidFill>
                <a:effectLst/>
                <a:latin typeface="-apple-system"/>
              </a:rPr>
              <a:t>FP8</a:t>
            </a:r>
            <a:r>
              <a:rPr lang="zh-CN" altLang="en-US" b="0" i="0" dirty="0">
                <a:solidFill>
                  <a:srgbClr val="191B1F"/>
                </a:solidFill>
                <a:effectLst/>
                <a:latin typeface="-apple-system"/>
              </a:rPr>
              <a:t>），再进一步降低开销的同时，也不会引入过多的性能下降</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F1AE7F3D-9FC8-442A-A13D-FDCA775B9DF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在阶段一“</a:t>
            </a:r>
            <a:r>
              <a:rPr lang="en-US" altLang="zh-CN" dirty="0"/>
              <a:t>Learning from Brief Experience”</a:t>
            </a:r>
            <a:r>
              <a:rPr lang="zh-CN" altLang="en-US" dirty="0"/>
              <a:t>中，模型首先基于人工构建的指令数据（</a:t>
            </a:r>
            <a:r>
              <a:rPr lang="en-US" altLang="zh-CN" dirty="0"/>
              <a:t>Instruction Data</a:t>
            </a:r>
            <a:r>
              <a:rPr lang="zh-CN" altLang="en-US" dirty="0"/>
              <a:t>）进行监督微调，使得模型能够适配特定的场景任务。</a:t>
            </a:r>
            <a:endParaRPr lang="en-US" altLang="zh-CN" dirty="0"/>
          </a:p>
          <a:p>
            <a:r>
              <a:rPr lang="zh-CN" altLang="en-US" dirty="0"/>
              <a:t>阶段二“</a:t>
            </a:r>
            <a:r>
              <a:rPr lang="en-US" altLang="zh-CN" dirty="0"/>
              <a:t>Evaluating Based on Experience”</a:t>
            </a:r>
            <a:r>
              <a:rPr lang="zh-CN" altLang="en-US" dirty="0"/>
              <a:t>通过对模型生成结果进行质量评估，从指令数据中筛选出高质量样本，为后续自导式训练提供依据。</a:t>
            </a:r>
            <a:endParaRPr lang="en-US" altLang="zh-CN" dirty="0"/>
          </a:p>
          <a:p>
            <a:r>
              <a:rPr lang="zh-CN" altLang="en-US" dirty="0"/>
              <a:t>阶段三“</a:t>
            </a:r>
            <a:r>
              <a:rPr lang="en-US" altLang="zh-CN" dirty="0"/>
              <a:t>Retraining from Self-Guided Experience”</a:t>
            </a:r>
            <a:r>
              <a:rPr lang="zh-CN" altLang="en-US" dirty="0"/>
              <a:t>利用筛选出的高质量数据（</a:t>
            </a:r>
            <a:r>
              <a:rPr lang="en-US" altLang="zh-CN" dirty="0"/>
              <a:t>Cherry Data</a:t>
            </a:r>
            <a:r>
              <a:rPr lang="zh-CN" altLang="en-US" dirty="0"/>
              <a:t>）对模型进行再次微调，从而实现模型的自我引导式性能提升。整体流程体现了从</a:t>
            </a:r>
            <a:r>
              <a:rPr lang="zh-CN" altLang="en-US" b="1" dirty="0"/>
              <a:t>监督学习</a:t>
            </a:r>
            <a:r>
              <a:rPr lang="zh-CN" altLang="en-US" dirty="0"/>
              <a:t>到</a:t>
            </a:r>
            <a:r>
              <a:rPr lang="zh-CN" altLang="en-US" b="1" dirty="0"/>
              <a:t>自监督优化</a:t>
            </a:r>
            <a:r>
              <a:rPr lang="zh-CN" altLang="en-US" dirty="0"/>
              <a:t>的迭代式训练思想。</a:t>
            </a:r>
            <a:endParaRPr lang="zh-CN" altLang="en-US" dirty="0"/>
          </a:p>
        </p:txBody>
      </p:sp>
      <p:sp>
        <p:nvSpPr>
          <p:cNvPr id="4" name="灯片编号占位符 3"/>
          <p:cNvSpPr>
            <a:spLocks noGrp="1"/>
          </p:cNvSpPr>
          <p:nvPr>
            <p:ph type="sldNum" sz="quarter" idx="5"/>
          </p:nvPr>
        </p:nvSpPr>
        <p:spPr/>
        <p:txBody>
          <a:bodyPr/>
          <a:lstStyle/>
          <a:p>
            <a:fld id="{F1AE7F3D-9FC8-442A-A13D-FDCA775B9DF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AE7F3D-9FC8-442A-A13D-FDCA775B9DF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AE7F3D-9FC8-442A-A13D-FDCA775B9DF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AE7F3D-9FC8-442A-A13D-FDCA775B9DF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397600"/>
            <a:ext cx="9799200" cy="11052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5040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04000"/>
            <a:ext cx="5342400" cy="4140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04000"/>
            <a:ext cx="5342400" cy="4140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15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ea"/>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tags" Target="../tags/tag72.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tags" Target="../tags/tag7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tags" Target="../tags/tag75.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tags" Target="../tags/tag76.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tags" Target="../tags/tag77.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tags" Target="../tags/tag78.xml"/></Relationships>
</file>

<file path=ppt/slides/_rels/slide17.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jpeg"/><Relationship Id="rId11" Type="http://schemas.openxmlformats.org/officeDocument/2006/relationships/notesSlide" Target="../notesSlides/notesSlide12.xml"/><Relationship Id="rId10" Type="http://schemas.openxmlformats.org/officeDocument/2006/relationships/slideLayout" Target="../slideLayouts/slideLayout1.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tags" Target="../tags/tag80.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84.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tags" Target="../tags/tag8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8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87.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tags" Target="../tags/tag8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8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90.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5.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2.jpeg"/><Relationship Id="rId1" Type="http://schemas.openxmlformats.org/officeDocument/2006/relationships/tags" Target="../tags/tag9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tags" Target="../tags/tag65.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tags" Target="../tags/tag9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525"/>
            <a:ext cx="1101090" cy="1101090"/>
          </a:xfrm>
          <a:prstGeom prst="rect">
            <a:avLst/>
          </a:prstGeom>
        </p:spPr>
      </p:pic>
      <p:sp>
        <p:nvSpPr>
          <p:cNvPr id="3" name="标题 3"/>
          <p:cNvSpPr txBox="1"/>
          <p:nvPr/>
        </p:nvSpPr>
        <p:spPr>
          <a:xfrm>
            <a:off x="429856" y="1765458"/>
            <a:ext cx="11315578" cy="21407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ts val="6000"/>
              </a:lnSpc>
              <a:spcBef>
                <a:spcPts val="800"/>
              </a:spcBef>
            </a:pPr>
            <a:r>
              <a:rPr lang="zh-CN" altLang="en-US" b="1" dirty="0">
                <a:solidFill>
                  <a:schemeClr val="accent1">
                    <a:lumMod val="75000"/>
                  </a:schemeClr>
                </a:solidFill>
                <a:latin typeface="微软雅黑" charset="-122"/>
                <a:ea typeface="微软雅黑" charset="-122"/>
                <a:cs typeface="+mn-cs"/>
              </a:rPr>
              <a:t>人工智能原理与</a:t>
            </a:r>
            <a:r>
              <a:rPr lang="zh-CN" altLang="en-US" b="1" dirty="0">
                <a:solidFill>
                  <a:schemeClr val="accent1">
                    <a:lumMod val="75000"/>
                  </a:schemeClr>
                </a:solidFill>
                <a:latin typeface="微软雅黑" charset="-122"/>
                <a:ea typeface="微软雅黑" charset="-122"/>
                <a:cs typeface="+mn-cs"/>
              </a:rPr>
              <a:t>应用</a:t>
            </a:r>
            <a:endParaRPr lang="zh-CN" altLang="en-US" b="1" dirty="0">
              <a:solidFill>
                <a:schemeClr val="accent1">
                  <a:lumMod val="75000"/>
                </a:schemeClr>
              </a:solidFill>
              <a:latin typeface="微软雅黑" charset="-122"/>
              <a:ea typeface="微软雅黑" charset="-122"/>
              <a:cs typeface="+mn-cs"/>
            </a:endParaRPr>
          </a:p>
          <a:p>
            <a:pPr>
              <a:lnSpc>
                <a:spcPts val="6000"/>
              </a:lnSpc>
              <a:spcBef>
                <a:spcPts val="800"/>
              </a:spcBef>
            </a:pPr>
            <a:r>
              <a:rPr lang="zh-CN" altLang="en-US" b="1" dirty="0">
                <a:solidFill>
                  <a:schemeClr val="accent1">
                    <a:lumMod val="75000"/>
                  </a:schemeClr>
                </a:solidFill>
                <a:latin typeface="微软雅黑" charset="-122"/>
                <a:ea typeface="微软雅黑" charset="-122"/>
                <a:cs typeface="+mn-cs"/>
              </a:rPr>
              <a:t>大模型</a:t>
            </a:r>
            <a:r>
              <a:rPr lang="zh-CN" altLang="en-US" b="1" dirty="0">
                <a:solidFill>
                  <a:schemeClr val="accent1">
                    <a:lumMod val="75000"/>
                  </a:schemeClr>
                </a:solidFill>
                <a:latin typeface="微软雅黑" charset="-122"/>
                <a:ea typeface="微软雅黑" charset="-122"/>
                <a:cs typeface="+mn-cs"/>
              </a:rPr>
              <a:t>微调</a:t>
            </a:r>
            <a:endParaRPr lang="zh-CN" altLang="en-US" b="1" dirty="0">
              <a:solidFill>
                <a:schemeClr val="accent1">
                  <a:lumMod val="75000"/>
                </a:schemeClr>
              </a:solidFill>
              <a:latin typeface="微软雅黑" charset="-122"/>
              <a:ea typeface="微软雅黑" charset="-122"/>
              <a:cs typeface="+mn-cs"/>
            </a:endParaRPr>
          </a:p>
        </p:txBody>
      </p:sp>
      <p:sp>
        <p:nvSpPr>
          <p:cNvPr id="4" name="标题 3"/>
          <p:cNvSpPr txBox="1"/>
          <p:nvPr/>
        </p:nvSpPr>
        <p:spPr>
          <a:xfrm>
            <a:off x="429895" y="3905885"/>
            <a:ext cx="11315700" cy="295148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ct val="150000"/>
              </a:lnSpc>
              <a:spcBef>
                <a:spcPts val="800"/>
              </a:spcBef>
            </a:pPr>
            <a:r>
              <a:rPr lang="zh-CN" altLang="en-US" sz="2800" b="1" dirty="0">
                <a:solidFill>
                  <a:schemeClr val="accent1">
                    <a:lumMod val="75000"/>
                  </a:schemeClr>
                </a:solidFill>
                <a:latin typeface="微软雅黑" charset="-122"/>
                <a:ea typeface="微软雅黑" charset="-122"/>
                <a:cs typeface="+mn-cs"/>
              </a:rPr>
              <a:t>第</a:t>
            </a:r>
            <a:r>
              <a:rPr lang="en-US" altLang="zh-CN" sz="2800" b="1" dirty="0">
                <a:solidFill>
                  <a:schemeClr val="accent1">
                    <a:lumMod val="75000"/>
                  </a:schemeClr>
                </a:solidFill>
                <a:latin typeface="微软雅黑" charset="-122"/>
                <a:ea typeface="微软雅黑" charset="-122"/>
                <a:cs typeface="+mn-cs"/>
              </a:rPr>
              <a:t>5</a:t>
            </a:r>
            <a:r>
              <a:rPr lang="zh-CN" altLang="en-US" sz="2800" b="1" dirty="0">
                <a:solidFill>
                  <a:schemeClr val="accent1">
                    <a:lumMod val="75000"/>
                  </a:schemeClr>
                </a:solidFill>
                <a:latin typeface="微软雅黑" charset="-122"/>
                <a:ea typeface="微软雅黑" charset="-122"/>
                <a:cs typeface="+mn-cs"/>
              </a:rPr>
              <a:t>小组</a:t>
            </a:r>
            <a:endParaRPr lang="zh-CN" altLang="en-US" sz="2800" b="1" dirty="0">
              <a:solidFill>
                <a:schemeClr val="accent1">
                  <a:lumMod val="75000"/>
                </a:schemeClr>
              </a:solidFill>
              <a:latin typeface="微软雅黑" charset="-122"/>
              <a:ea typeface="微软雅黑" charset="-122"/>
              <a:cs typeface="+mn-cs"/>
            </a:endParaRPr>
          </a:p>
          <a:p>
            <a:pPr>
              <a:lnSpc>
                <a:spcPct val="150000"/>
              </a:lnSpc>
              <a:spcBef>
                <a:spcPts val="800"/>
              </a:spcBef>
            </a:pPr>
            <a:r>
              <a:rPr lang="zh-CN" altLang="en-US" sz="2800" b="1" dirty="0">
                <a:solidFill>
                  <a:schemeClr val="accent1">
                    <a:lumMod val="75000"/>
                  </a:schemeClr>
                </a:solidFill>
                <a:latin typeface="微软雅黑" charset="-122"/>
                <a:ea typeface="微软雅黑" charset="-122"/>
                <a:cs typeface="+mn-cs"/>
              </a:rPr>
              <a:t>汇报人</a:t>
            </a:r>
            <a:r>
              <a:rPr lang="en-US" altLang="zh-CN" sz="2800" b="1" dirty="0">
                <a:solidFill>
                  <a:schemeClr val="accent1">
                    <a:lumMod val="75000"/>
                  </a:schemeClr>
                </a:solidFill>
                <a:latin typeface="微软雅黑" charset="-122"/>
                <a:ea typeface="微软雅黑" charset="-122"/>
                <a:cs typeface="+mn-cs"/>
              </a:rPr>
              <a:t>：</a:t>
            </a:r>
            <a:r>
              <a:rPr lang="zh-CN" altLang="en-US" sz="2800" b="1" dirty="0">
                <a:solidFill>
                  <a:schemeClr val="accent1">
                    <a:lumMod val="75000"/>
                  </a:schemeClr>
                </a:solidFill>
                <a:latin typeface="微软雅黑" charset="-122"/>
                <a:ea typeface="微软雅黑" charset="-122"/>
                <a:cs typeface="+mn-cs"/>
              </a:rPr>
              <a:t>黄振庭</a:t>
            </a:r>
            <a:r>
              <a:rPr lang="en-US" altLang="zh-CN" sz="2800" b="1" dirty="0">
                <a:solidFill>
                  <a:schemeClr val="accent1">
                    <a:lumMod val="75000"/>
                  </a:schemeClr>
                </a:solidFill>
                <a:latin typeface="微软雅黑" charset="-122"/>
                <a:ea typeface="微软雅黑" charset="-122"/>
                <a:cs typeface="+mn-cs"/>
              </a:rPr>
              <a:t> </a:t>
            </a:r>
            <a:r>
              <a:rPr lang="zh-CN" altLang="en-US" sz="2800" b="1" dirty="0">
                <a:solidFill>
                  <a:schemeClr val="accent1">
                    <a:lumMod val="75000"/>
                  </a:schemeClr>
                </a:solidFill>
                <a:latin typeface="微软雅黑" charset="-122"/>
                <a:ea typeface="微软雅黑" charset="-122"/>
                <a:cs typeface="+mn-cs"/>
              </a:rPr>
              <a:t>黄钰</a:t>
            </a:r>
            <a:r>
              <a:rPr lang="en-US" altLang="zh-CN" sz="2800" b="1" dirty="0">
                <a:solidFill>
                  <a:schemeClr val="accent1">
                    <a:lumMod val="75000"/>
                  </a:schemeClr>
                </a:solidFill>
                <a:latin typeface="微软雅黑" charset="-122"/>
                <a:ea typeface="微软雅黑" charset="-122"/>
                <a:cs typeface="+mn-cs"/>
              </a:rPr>
              <a:t> </a:t>
            </a:r>
            <a:r>
              <a:rPr lang="zh-CN" altLang="en-US" sz="2800" b="1" dirty="0">
                <a:solidFill>
                  <a:schemeClr val="accent1">
                    <a:lumMod val="75000"/>
                  </a:schemeClr>
                </a:solidFill>
                <a:latin typeface="微软雅黑" charset="-122"/>
                <a:ea typeface="微软雅黑" charset="-122"/>
                <a:cs typeface="+mn-cs"/>
              </a:rPr>
              <a:t>陈浩宇</a:t>
            </a:r>
            <a:endParaRPr lang="zh-CN" altLang="en-US" sz="2800" b="1" dirty="0">
              <a:solidFill>
                <a:schemeClr val="accent1">
                  <a:lumMod val="75000"/>
                </a:schemeClr>
              </a:solidFill>
              <a:latin typeface="微软雅黑" charset="-122"/>
              <a:ea typeface="微软雅黑" charset="-122"/>
              <a:cs typeface="+mn-cs"/>
            </a:endParaRPr>
          </a:p>
          <a:p>
            <a:pPr>
              <a:lnSpc>
                <a:spcPct val="150000"/>
              </a:lnSpc>
              <a:spcBef>
                <a:spcPts val="800"/>
              </a:spcBef>
            </a:pPr>
            <a:r>
              <a:rPr lang="en-US" altLang="zh-CN" sz="2800" b="1" dirty="0">
                <a:solidFill>
                  <a:schemeClr val="accent1">
                    <a:lumMod val="75000"/>
                  </a:schemeClr>
                </a:solidFill>
                <a:latin typeface="微软雅黑" charset="-122"/>
                <a:ea typeface="微软雅黑" charset="-122"/>
                <a:cs typeface="+mn-cs"/>
              </a:rPr>
              <a:t>2025/10/31</a:t>
            </a:r>
            <a:endParaRPr lang="en-US" altLang="zh-CN" sz="2800" b="1" dirty="0">
              <a:solidFill>
                <a:schemeClr val="accent1">
                  <a:lumMod val="75000"/>
                </a:schemeClr>
              </a:solidFill>
              <a:latin typeface="微软雅黑" charset="-122"/>
              <a:ea typeface="微软雅黑"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6214842" cy="646331"/>
          </a:xfrm>
          <a:prstGeom prst="rect">
            <a:avLst/>
          </a:prstGeom>
          <a:noFill/>
        </p:spPr>
        <p:txBody>
          <a:bodyPr wrap="square" lIns="91440" tIns="45720" rIns="91440" bIns="45720">
            <a:spAutoFit/>
          </a:bodyPr>
          <a:lstStyle/>
          <a:p>
            <a:r>
              <a:rPr lang="en-US" altLang="zh-CN" sz="3600" b="1" dirty="0">
                <a:solidFill>
                  <a:schemeClr val="bg1"/>
                </a:solidFill>
                <a:latin typeface="黑体" panose="02010609060101010101" pitchFamily="49" charset="-122"/>
                <a:ea typeface="黑体" panose="02010609060101010101" pitchFamily="49" charset="-122"/>
              </a:rPr>
              <a:t>KTO</a:t>
            </a:r>
            <a:r>
              <a:rPr lang="zh-CN" altLang="en-US" sz="3600" b="1" dirty="0">
                <a:solidFill>
                  <a:schemeClr val="bg1"/>
                </a:solidFill>
                <a:latin typeface="黑体" panose="02010609060101010101" pitchFamily="49" charset="-122"/>
                <a:ea typeface="黑体" panose="02010609060101010101" pitchFamily="49" charset="-122"/>
              </a:rPr>
              <a:t>基本思想</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289508" y="1303545"/>
            <a:ext cx="11570599" cy="5192081"/>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3"/>
          <a:stretch>
            <a:fillRect/>
          </a:stretch>
        </p:blipFill>
        <p:spPr>
          <a:xfrm>
            <a:off x="6939781" y="1445981"/>
            <a:ext cx="4658375" cy="2905530"/>
          </a:xfrm>
          <a:prstGeom prst="rect">
            <a:avLst/>
          </a:prstGeom>
        </p:spPr>
      </p:pic>
      <p:sp>
        <p:nvSpPr>
          <p:cNvPr id="15" name="文本框 14"/>
          <p:cNvSpPr txBox="1"/>
          <p:nvPr/>
        </p:nvSpPr>
        <p:spPr>
          <a:xfrm>
            <a:off x="417764" y="1445981"/>
            <a:ext cx="5964748" cy="3046095"/>
          </a:xfrm>
          <a:prstGeom prst="rect">
            <a:avLst/>
          </a:prstGeom>
          <a:noFill/>
        </p:spPr>
        <p:txBody>
          <a:bodyPr wrap="square" rtlCol="0">
            <a:spAutoFit/>
          </a:bodyPr>
          <a:lstStyle/>
          <a:p>
            <a:r>
              <a:rPr lang="zh-CN" altLang="en-US" sz="2400" dirty="0">
                <a:solidFill>
                  <a:srgbClr val="2F5597"/>
                </a:solidFill>
                <a:latin typeface="微软雅黑" charset="0"/>
                <a:ea typeface="微软雅黑" charset="0"/>
                <a:cs typeface="微软雅黑" charset="0"/>
              </a:rPr>
              <a:t>基本思想：</a:t>
            </a:r>
            <a:endParaRPr lang="en-US" altLang="zh-CN" sz="2400" dirty="0">
              <a:solidFill>
                <a:srgbClr val="2F5597"/>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rgbClr val="2F5597"/>
                </a:solidFill>
                <a:latin typeface="微软雅黑" charset="0"/>
                <a:ea typeface="微软雅黑" charset="0"/>
                <a:cs typeface="微软雅黑" charset="0"/>
              </a:rPr>
              <a:t>抛弃繁琐的</a:t>
            </a:r>
            <a:r>
              <a:rPr lang="en-US" altLang="zh-CN" sz="2400" dirty="0">
                <a:solidFill>
                  <a:srgbClr val="2F5597"/>
                </a:solidFill>
                <a:latin typeface="微软雅黑" charset="0"/>
                <a:ea typeface="微软雅黑" charset="0"/>
                <a:cs typeface="微软雅黑" charset="0"/>
              </a:rPr>
              <a:t>A&gt;B</a:t>
            </a:r>
            <a:r>
              <a:rPr lang="zh-CN" altLang="en-US" sz="2400" dirty="0">
                <a:solidFill>
                  <a:srgbClr val="2F5597"/>
                </a:solidFill>
                <a:latin typeface="微软雅黑" charset="0"/>
                <a:ea typeface="微软雅黑" charset="0"/>
                <a:cs typeface="微软雅黑" charset="0"/>
              </a:rPr>
              <a:t>偏好对比，转向简单的好</a:t>
            </a:r>
            <a:r>
              <a:rPr lang="en-US" altLang="zh-CN" sz="2400" dirty="0">
                <a:solidFill>
                  <a:srgbClr val="2F5597"/>
                </a:solidFill>
                <a:latin typeface="微软雅黑" charset="0"/>
                <a:ea typeface="微软雅黑" charset="0"/>
                <a:cs typeface="微软雅黑" charset="0"/>
              </a:rPr>
              <a:t>/</a:t>
            </a:r>
            <a:r>
              <a:rPr lang="zh-CN" altLang="en-US" sz="2400" dirty="0">
                <a:solidFill>
                  <a:srgbClr val="2F5597"/>
                </a:solidFill>
                <a:latin typeface="微软雅黑" charset="0"/>
                <a:ea typeface="微软雅黑" charset="0"/>
                <a:cs typeface="微软雅黑" charset="0"/>
              </a:rPr>
              <a:t>坏二元评判</a:t>
            </a:r>
            <a:endParaRPr lang="en-US" altLang="zh-CN" sz="2400" dirty="0">
              <a:solidFill>
                <a:srgbClr val="2F5597"/>
              </a:solidFill>
              <a:latin typeface="微软雅黑" charset="0"/>
              <a:ea typeface="微软雅黑" charset="0"/>
              <a:cs typeface="微软雅黑" charset="0"/>
            </a:endParaRPr>
          </a:p>
          <a:p>
            <a:pPr marL="342900" indent="-342900">
              <a:buFont typeface="Arial" panose="020B0604020202090204" pitchFamily="34" charset="0"/>
              <a:buChar char="•"/>
            </a:pPr>
            <a:endParaRPr lang="en-US" altLang="zh-CN" sz="2400" dirty="0">
              <a:solidFill>
                <a:srgbClr val="2F5597"/>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rgbClr val="2F5597"/>
                </a:solidFill>
                <a:latin typeface="微软雅黑" charset="0"/>
                <a:ea typeface="微软雅黑" charset="0"/>
                <a:cs typeface="微软雅黑" charset="0"/>
              </a:rPr>
              <a:t>将“损失厌恶”天性植入数学核心，惩罚“坏内容”的力度远大于奖励“好内容”</a:t>
            </a:r>
            <a:endParaRPr lang="en-US" altLang="zh-CN" sz="2400" dirty="0">
              <a:solidFill>
                <a:srgbClr val="2F5597"/>
              </a:solidFill>
              <a:latin typeface="微软雅黑" charset="0"/>
              <a:ea typeface="微软雅黑" charset="0"/>
              <a:cs typeface="微软雅黑" charset="0"/>
            </a:endParaRPr>
          </a:p>
          <a:p>
            <a:endParaRPr lang="en-US" altLang="zh-CN" sz="2400" dirty="0">
              <a:solidFill>
                <a:srgbClr val="2F5597"/>
              </a:solidFill>
              <a:latin typeface="微软雅黑" charset="0"/>
              <a:ea typeface="微软雅黑" charset="0"/>
              <a:cs typeface="微软雅黑" charset="0"/>
            </a:endParaRPr>
          </a:p>
        </p:txBody>
      </p:sp>
      <p:graphicFrame>
        <p:nvGraphicFramePr>
          <p:cNvPr id="8" name="表格 7"/>
          <p:cNvGraphicFramePr>
            <a:graphicFrameLocks noGrp="1"/>
          </p:cNvGraphicFramePr>
          <p:nvPr/>
        </p:nvGraphicFramePr>
        <p:xfrm>
          <a:off x="1486761" y="4532724"/>
          <a:ext cx="9208008" cy="1874056"/>
        </p:xfrm>
        <a:graphic>
          <a:graphicData uri="http://schemas.openxmlformats.org/drawingml/2006/table">
            <a:tbl>
              <a:tblPr firstRow="1" bandRow="1">
                <a:tableStyleId>{5C22544A-7EE6-4342-B048-85BDC9FD1C3A}</a:tableStyleId>
              </a:tblPr>
              <a:tblGrid>
                <a:gridCol w="5374267"/>
                <a:gridCol w="3833741"/>
              </a:tblGrid>
              <a:tr h="593896">
                <a:tc>
                  <a:txBody>
                    <a:bodyPr/>
                    <a:lstStyle/>
                    <a:p>
                      <a:pPr lvl="0" algn="ctr"/>
                      <a:r>
                        <a:rPr kumimoji="0" lang="zh-CN" altLang="en-US" sz="2400" b="0" i="0" u="none" strike="noStrike" kern="1200" cap="none" spc="0" normalizeH="0" baseline="0" noProof="0" dirty="0">
                          <a:ln>
                            <a:noFill/>
                          </a:ln>
                          <a:solidFill>
                            <a:schemeClr val="bg1"/>
                          </a:solidFill>
                          <a:effectLst/>
                          <a:uLnTx/>
                          <a:uFillTx/>
                          <a:latin typeface="微软雅黑" charset="0"/>
                          <a:ea typeface="微软雅黑" charset="0"/>
                          <a:cs typeface="+mn-cs"/>
                        </a:rPr>
                        <a:t>优势</a:t>
                      </a:r>
                      <a:endParaRPr kumimoji="0" lang="zh-CN" altLang="en-US" sz="2400" b="0" i="0" u="none" strike="noStrike" kern="1200" cap="none" spc="0" normalizeH="0" baseline="0" noProof="0" dirty="0">
                        <a:ln>
                          <a:noFill/>
                        </a:ln>
                        <a:solidFill>
                          <a:schemeClr val="bg1"/>
                        </a:solidFill>
                        <a:effectLst/>
                        <a:uLnTx/>
                        <a:uFillTx/>
                        <a:latin typeface="微软雅黑" charset="0"/>
                        <a:ea typeface="微软雅黑" charset="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微软雅黑" charset="0"/>
                          <a:ea typeface="微软雅黑" charset="0"/>
                          <a:cs typeface="+mn-cs"/>
                        </a:rPr>
                        <a:t>潜在缺陷</a:t>
                      </a:r>
                      <a:endParaRPr kumimoji="0" lang="zh-CN" altLang="en-US" sz="2400" b="0" i="0" u="none" strike="noStrike" kern="1200" cap="none" spc="0" normalizeH="0" baseline="0" noProof="0" dirty="0">
                        <a:ln>
                          <a:noFill/>
                        </a:ln>
                        <a:solidFill>
                          <a:schemeClr val="bg1"/>
                        </a:solidFill>
                        <a:effectLst/>
                        <a:uLnTx/>
                        <a:uFillTx/>
                        <a:latin typeface="微软雅黑" charset="0"/>
                        <a:ea typeface="微软雅黑" charset="0"/>
                        <a:cs typeface="+mn-cs"/>
                      </a:endParaRPr>
                    </a:p>
                  </a:txBody>
                  <a:tcPr/>
                </a:tc>
              </a:tr>
              <a:tr h="593896">
                <a:tc>
                  <a:txBody>
                    <a:bodyPr/>
                    <a:lstStyle/>
                    <a:p>
                      <a:r>
                        <a:rPr lang="zh-CN" altLang="en-US" dirty="0">
                          <a:latin typeface="微软雅黑" charset="0"/>
                          <a:ea typeface="微软雅黑" charset="0"/>
                          <a:cs typeface="微软雅黑" charset="0"/>
                        </a:rPr>
                        <a:t>数据需求极大简化​​：可利用“点赞</a:t>
                      </a:r>
                      <a:r>
                        <a:rPr lang="en-US" altLang="zh-CN" dirty="0">
                          <a:latin typeface="微软雅黑" charset="0"/>
                          <a:ea typeface="微软雅黑" charset="0"/>
                          <a:cs typeface="微软雅黑" charset="0"/>
                        </a:rPr>
                        <a:t>/</a:t>
                      </a:r>
                      <a:r>
                        <a:rPr lang="zh-CN" altLang="en-US" dirty="0">
                          <a:latin typeface="微软雅黑" charset="0"/>
                          <a:ea typeface="微软雅黑" charset="0"/>
                          <a:cs typeface="微软雅黑" charset="0"/>
                        </a:rPr>
                        <a:t>点踩”等自然反馈，成本极低</a:t>
                      </a:r>
                      <a:endParaRPr lang="zh-CN" altLang="en-US" dirty="0">
                        <a:latin typeface="微软雅黑" charset="0"/>
                        <a:ea typeface="微软雅黑" charset="0"/>
                        <a:cs typeface="微软雅黑" charset="0"/>
                      </a:endParaRPr>
                    </a:p>
                  </a:txBody>
                  <a:tcPr/>
                </a:tc>
                <a:tc>
                  <a:txBody>
                    <a:bodyPr/>
                    <a:lstStyle/>
                    <a:p>
                      <a:r>
                        <a:rPr lang="zh-CN" altLang="en-US" dirty="0">
                          <a:latin typeface="微软雅黑" charset="0"/>
                          <a:ea typeface="微软雅黑" charset="0"/>
                        </a:rPr>
                        <a:t>严重依赖高质量的负样本</a:t>
                      </a:r>
                      <a:endParaRPr lang="zh-CN" altLang="en-US" dirty="0">
                        <a:latin typeface="微软雅黑" charset="0"/>
                        <a:ea typeface="微软雅黑" charset="0"/>
                      </a:endParaRPr>
                    </a:p>
                  </a:txBody>
                  <a:tcPr/>
                </a:tc>
              </a:tr>
              <a:tr h="593896">
                <a:tc>
                  <a:txBody>
                    <a:bodyPr/>
                    <a:lstStyle/>
                    <a:p>
                      <a:r>
                        <a:rPr lang="zh-CN" altLang="en-US" dirty="0">
                          <a:latin typeface="微软雅黑" charset="0"/>
                          <a:ea typeface="微软雅黑" charset="0"/>
                          <a:cs typeface="微软雅黑" charset="0"/>
                        </a:rPr>
                        <a:t>性能强大且稳定​：在多种复杂任务上，​​匹配或超越​​需要更复杂数据的偏好学习法（如</a:t>
                      </a:r>
                      <a:r>
                        <a:rPr lang="en-US" altLang="zh-CN" dirty="0">
                          <a:latin typeface="微软雅黑" charset="0"/>
                          <a:ea typeface="微软雅黑" charset="0"/>
                          <a:cs typeface="微软雅黑" charset="0"/>
                        </a:rPr>
                        <a:t>DPO</a:t>
                      </a:r>
                      <a:r>
                        <a:rPr lang="zh-CN" altLang="en-US" dirty="0">
                          <a:latin typeface="微软雅黑" charset="0"/>
                          <a:ea typeface="微软雅黑" charset="0"/>
                          <a:cs typeface="微软雅黑" charset="0"/>
                        </a:rPr>
                        <a:t>）</a:t>
                      </a:r>
                      <a:endParaRPr lang="zh-CN" altLang="en-US" dirty="0">
                        <a:latin typeface="微软雅黑" charset="0"/>
                        <a:ea typeface="微软雅黑" charset="0"/>
                        <a:cs typeface="微软雅黑" charset="0"/>
                      </a:endParaRPr>
                    </a:p>
                  </a:txBody>
                  <a:tcPr/>
                </a:tc>
                <a:tc>
                  <a:txBody>
                    <a:bodyPr/>
                    <a:lstStyle/>
                    <a:p>
                      <a:r>
                        <a:rPr lang="zh-CN" altLang="en-US" dirty="0">
                          <a:latin typeface="微软雅黑" charset="0"/>
                          <a:ea typeface="微软雅黑" charset="0"/>
                        </a:rPr>
                        <a:t>无法捕捉层次化偏好</a:t>
                      </a:r>
                      <a:endParaRPr lang="zh-CN" altLang="en-US" dirty="0">
                        <a:latin typeface="微软雅黑" charset="0"/>
                        <a:ea typeface="微软雅黑"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6214842" cy="646331"/>
          </a:xfrm>
          <a:prstGeom prst="rect">
            <a:avLst/>
          </a:prstGeom>
          <a:noFill/>
        </p:spPr>
        <p:txBody>
          <a:bodyPr wrap="square" lIns="91440" tIns="45720" rIns="91440" bIns="45720">
            <a:spAutoFit/>
          </a:bodyPr>
          <a:lstStyle/>
          <a:p>
            <a:r>
              <a:rPr lang="en-US" altLang="zh-CN" sz="3600" b="1" dirty="0">
                <a:solidFill>
                  <a:schemeClr val="bg1"/>
                </a:solidFill>
                <a:latin typeface="黑体" panose="02010609060101010101" pitchFamily="49" charset="-122"/>
                <a:ea typeface="黑体" panose="02010609060101010101" pitchFamily="49" charset="-122"/>
              </a:rPr>
              <a:t>KTO</a:t>
            </a:r>
            <a:r>
              <a:rPr lang="zh-CN" altLang="en-US" sz="3600" b="1" dirty="0">
                <a:solidFill>
                  <a:schemeClr val="bg1"/>
                </a:solidFill>
                <a:latin typeface="黑体" panose="02010609060101010101" pitchFamily="49" charset="-122"/>
                <a:ea typeface="黑体" panose="02010609060101010101" pitchFamily="49" charset="-122"/>
              </a:rPr>
              <a:t>实现方式</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289508" y="1303545"/>
            <a:ext cx="11570599" cy="5192081"/>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Arial" panose="020B0604020202090204" pitchFamily="34" charset="0"/>
              <a:cs typeface="Arial" panose="020B0604020202090204" pitchFamily="34" charset="0"/>
            </a:endParaRPr>
          </a:p>
        </p:txBody>
      </p:sp>
      <p:sp>
        <p:nvSpPr>
          <p:cNvPr id="15" name="文本框 14"/>
          <p:cNvSpPr txBox="1"/>
          <p:nvPr/>
        </p:nvSpPr>
        <p:spPr>
          <a:xfrm>
            <a:off x="417763" y="1445981"/>
            <a:ext cx="6425097" cy="2306955"/>
          </a:xfrm>
          <a:prstGeom prst="rect">
            <a:avLst/>
          </a:prstGeom>
          <a:noFill/>
        </p:spPr>
        <p:txBody>
          <a:bodyPr wrap="square" rtlCol="0">
            <a:spAutoFit/>
          </a:bodyPr>
          <a:lstStyle/>
          <a:p>
            <a:r>
              <a:rPr lang="zh-CN" altLang="en-US" sz="2400" dirty="0">
                <a:solidFill>
                  <a:srgbClr val="2F5597"/>
                </a:solidFill>
                <a:latin typeface="微软雅黑" charset="0"/>
                <a:ea typeface="微软雅黑" charset="0"/>
                <a:cs typeface="微软雅黑" charset="0"/>
              </a:rPr>
              <a:t>核心目标：直接优化人类效用​</a:t>
            </a:r>
            <a:endParaRPr lang="en-US" altLang="zh-CN" sz="2400" dirty="0">
              <a:solidFill>
                <a:srgbClr val="2F5597"/>
              </a:solidFill>
              <a:latin typeface="微软雅黑" charset="0"/>
              <a:ea typeface="微软雅黑" charset="0"/>
              <a:cs typeface="微软雅黑" charset="0"/>
            </a:endParaRPr>
          </a:p>
          <a:p>
            <a:endParaRPr lang="en-US" altLang="zh-CN" sz="2400" dirty="0">
              <a:solidFill>
                <a:srgbClr val="2F5597"/>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rgbClr val="2F5597"/>
                </a:solidFill>
                <a:latin typeface="微软雅黑" charset="0"/>
                <a:ea typeface="微软雅黑" charset="0"/>
                <a:cs typeface="微软雅黑" charset="0"/>
              </a:rPr>
              <a:t>传统目标 </a:t>
            </a:r>
            <a:r>
              <a:rPr lang="en-US" altLang="zh-CN" sz="2400" dirty="0">
                <a:solidFill>
                  <a:srgbClr val="2F5597"/>
                </a:solidFill>
                <a:latin typeface="微软雅黑" charset="0"/>
                <a:ea typeface="微软雅黑" charset="0"/>
                <a:cs typeface="微软雅黑" charset="0"/>
              </a:rPr>
              <a:t>(DPO)​​</a:t>
            </a:r>
            <a:r>
              <a:rPr lang="zh-CN" altLang="en-US" sz="2400" dirty="0">
                <a:solidFill>
                  <a:srgbClr val="2F5597"/>
                </a:solidFill>
                <a:latin typeface="微软雅黑" charset="0"/>
                <a:ea typeface="微软雅黑" charset="0"/>
                <a:cs typeface="微软雅黑" charset="0"/>
              </a:rPr>
              <a:t>：最大化偏好对的似然概率</a:t>
            </a:r>
            <a:endParaRPr lang="en-US" altLang="zh-CN" sz="2400" dirty="0">
              <a:solidFill>
                <a:srgbClr val="2F5597"/>
              </a:solidFill>
              <a:latin typeface="微软雅黑" charset="0"/>
              <a:ea typeface="微软雅黑" charset="0"/>
              <a:cs typeface="微软雅黑" charset="0"/>
            </a:endParaRPr>
          </a:p>
          <a:p>
            <a:pPr marL="342900" indent="-342900">
              <a:buFont typeface="Arial" panose="020B0604020202090204" pitchFamily="34" charset="0"/>
              <a:buChar char="•"/>
            </a:pPr>
            <a:endParaRPr lang="en-US" altLang="zh-CN" sz="2400" dirty="0">
              <a:solidFill>
                <a:srgbClr val="2F5597"/>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rgbClr val="2F5597"/>
                </a:solidFill>
                <a:latin typeface="微软雅黑" charset="0"/>
                <a:ea typeface="微软雅黑" charset="0"/>
                <a:cs typeface="微软雅黑" charset="0"/>
              </a:rPr>
              <a:t>​​</a:t>
            </a:r>
            <a:r>
              <a:rPr lang="en-US" altLang="zh-CN" sz="2400" dirty="0">
                <a:solidFill>
                  <a:srgbClr val="2F5597"/>
                </a:solidFill>
                <a:latin typeface="微软雅黑" charset="0"/>
                <a:ea typeface="微软雅黑" charset="0"/>
                <a:cs typeface="微软雅黑" charset="0"/>
              </a:rPr>
              <a:t>KTO</a:t>
            </a:r>
            <a:r>
              <a:rPr lang="zh-CN" altLang="en-US" sz="2400" dirty="0">
                <a:solidFill>
                  <a:srgbClr val="2F5597"/>
                </a:solidFill>
                <a:latin typeface="微软雅黑" charset="0"/>
                <a:ea typeface="微软雅黑" charset="0"/>
                <a:cs typeface="微软雅黑" charset="0"/>
              </a:rPr>
              <a:t>目标​​：摒弃配对偏好，​​直接为每个样本计算“人类效用”​​并最大化它</a:t>
            </a:r>
            <a:endParaRPr lang="zh-CN" altLang="en-US" sz="2400" dirty="0">
              <a:solidFill>
                <a:srgbClr val="2F5597"/>
              </a:solidFill>
              <a:latin typeface="微软雅黑" charset="0"/>
              <a:ea typeface="微软雅黑" charset="0"/>
              <a:cs typeface="微软雅黑" charset="0"/>
            </a:endParaRPr>
          </a:p>
        </p:txBody>
      </p:sp>
      <p:pic>
        <p:nvPicPr>
          <p:cNvPr id="4" name="图片 3"/>
          <p:cNvPicPr>
            <a:picLocks noChangeAspect="1"/>
          </p:cNvPicPr>
          <p:nvPr/>
        </p:nvPicPr>
        <p:blipFill>
          <a:blip r:embed="rId3"/>
          <a:stretch>
            <a:fillRect/>
          </a:stretch>
        </p:blipFill>
        <p:spPr>
          <a:xfrm>
            <a:off x="7553163" y="1579361"/>
            <a:ext cx="3924848" cy="1066949"/>
          </a:xfrm>
          <a:prstGeom prst="rect">
            <a:avLst/>
          </a:prstGeom>
        </p:spPr>
      </p:pic>
      <p:pic>
        <p:nvPicPr>
          <p:cNvPr id="5" name="图片 4"/>
          <p:cNvPicPr>
            <a:picLocks noChangeAspect="1"/>
          </p:cNvPicPr>
          <p:nvPr/>
        </p:nvPicPr>
        <p:blipFill>
          <a:blip r:embed="rId4"/>
          <a:stretch>
            <a:fillRect/>
          </a:stretch>
        </p:blipFill>
        <p:spPr>
          <a:xfrm>
            <a:off x="7561029" y="4124720"/>
            <a:ext cx="4286848" cy="2238687"/>
          </a:xfrm>
          <a:prstGeom prst="rect">
            <a:avLst/>
          </a:prstGeom>
        </p:spPr>
      </p:pic>
      <p:pic>
        <p:nvPicPr>
          <p:cNvPr id="9" name="图片 8"/>
          <p:cNvPicPr>
            <a:picLocks noChangeAspect="1"/>
          </p:cNvPicPr>
          <p:nvPr/>
        </p:nvPicPr>
        <p:blipFill>
          <a:blip r:embed="rId5"/>
          <a:stretch>
            <a:fillRect/>
          </a:stretch>
        </p:blipFill>
        <p:spPr>
          <a:xfrm>
            <a:off x="7561029" y="3030315"/>
            <a:ext cx="3801005" cy="857370"/>
          </a:xfrm>
          <a:prstGeom prst="rect">
            <a:avLst/>
          </a:prstGeom>
        </p:spPr>
      </p:pic>
      <p:sp>
        <p:nvSpPr>
          <p:cNvPr id="12" name="文本框 11"/>
          <p:cNvSpPr txBox="1"/>
          <p:nvPr/>
        </p:nvSpPr>
        <p:spPr>
          <a:xfrm>
            <a:off x="417764" y="4124720"/>
            <a:ext cx="5958813" cy="1938020"/>
          </a:xfrm>
          <a:prstGeom prst="rect">
            <a:avLst/>
          </a:prstGeom>
          <a:noFill/>
        </p:spPr>
        <p:txBody>
          <a:bodyPr wrap="square" rtlCol="0">
            <a:spAutoFit/>
          </a:bodyPr>
          <a:lstStyle/>
          <a:p>
            <a:r>
              <a:rPr lang="zh-CN" altLang="en-US" sz="2400" dirty="0">
                <a:solidFill>
                  <a:srgbClr val="2F5597"/>
                </a:solidFill>
                <a:latin typeface="微软雅黑" charset="0"/>
                <a:ea typeface="微软雅黑" charset="0"/>
                <a:cs typeface="微软雅黑" charset="0"/>
              </a:rPr>
              <a:t>实现方式：</a:t>
            </a:r>
            <a:endParaRPr lang="en-US" altLang="zh-CN" sz="2400" dirty="0">
              <a:solidFill>
                <a:srgbClr val="2F5597"/>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rgbClr val="2F5597"/>
                </a:solidFill>
                <a:latin typeface="微软雅黑" charset="0"/>
                <a:ea typeface="微软雅黑" charset="0"/>
                <a:cs typeface="微软雅黑" charset="0"/>
              </a:rPr>
              <a:t>函数稳定​​：以</a:t>
            </a:r>
            <a:r>
              <a:rPr lang="en-US" altLang="zh-CN" sz="2400" dirty="0">
                <a:solidFill>
                  <a:srgbClr val="2F5597"/>
                </a:solidFill>
                <a:latin typeface="微软雅黑" charset="0"/>
                <a:ea typeface="微软雅黑" charset="0"/>
                <a:cs typeface="微软雅黑" charset="0"/>
              </a:rPr>
              <a:t>σ</a:t>
            </a:r>
            <a:r>
              <a:rPr lang="zh-CN" altLang="en-US" sz="2400" dirty="0">
                <a:solidFill>
                  <a:srgbClr val="2F5597"/>
                </a:solidFill>
                <a:latin typeface="微软雅黑" charset="0"/>
                <a:ea typeface="微软雅黑" charset="0"/>
                <a:cs typeface="微软雅黑" charset="0"/>
              </a:rPr>
              <a:t>函数替代指数计算，确保优化稳定性</a:t>
            </a:r>
            <a:endParaRPr lang="zh-CN" altLang="en-US" sz="2400" dirty="0">
              <a:solidFill>
                <a:srgbClr val="2F5597"/>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rgbClr val="2F5597"/>
                </a:solidFill>
                <a:latin typeface="微软雅黑" charset="0"/>
                <a:ea typeface="微软雅黑" charset="0"/>
                <a:cs typeface="微软雅黑" charset="0"/>
              </a:rPr>
              <a:t>​​参考全局​​：以</a:t>
            </a:r>
            <a:r>
              <a:rPr lang="en-US" altLang="zh-CN" sz="2400" dirty="0">
                <a:solidFill>
                  <a:srgbClr val="2F5597"/>
                </a:solidFill>
                <a:latin typeface="微软雅黑" charset="0"/>
                <a:ea typeface="微软雅黑" charset="0"/>
                <a:cs typeface="微软雅黑" charset="0"/>
              </a:rPr>
              <a:t>KL</a:t>
            </a:r>
            <a:r>
              <a:rPr lang="zh-CN" altLang="en-US" sz="2400" dirty="0">
                <a:solidFill>
                  <a:srgbClr val="2F5597"/>
                </a:solidFill>
                <a:latin typeface="微软雅黑" charset="0"/>
                <a:ea typeface="微软雅黑" charset="0"/>
                <a:cs typeface="微软雅黑" charset="0"/>
              </a:rPr>
              <a:t>散度为全局基准，追求绝对质量</a:t>
            </a:r>
            <a:endParaRPr lang="zh-CN" altLang="en-US" sz="2400" dirty="0">
              <a:solidFill>
                <a:srgbClr val="2F5597"/>
              </a:solidFill>
              <a:latin typeface="微软雅黑" charset="0"/>
              <a:ea typeface="微软雅黑" charset="0"/>
              <a:cs typeface="微软雅黑" charset="0"/>
            </a:endParaRPr>
          </a:p>
        </p:txBody>
      </p:sp>
      <p:sp>
        <p:nvSpPr>
          <p:cNvPr id="13" name="文本框 12"/>
          <p:cNvSpPr txBox="1"/>
          <p:nvPr/>
        </p:nvSpPr>
        <p:spPr>
          <a:xfrm>
            <a:off x="7709234" y="3620579"/>
            <a:ext cx="4869042" cy="338554"/>
          </a:xfrm>
          <a:prstGeom prst="rect">
            <a:avLst/>
          </a:prstGeom>
          <a:noFill/>
        </p:spPr>
        <p:txBody>
          <a:bodyPr wrap="square" rtlCol="0">
            <a:spAutoFit/>
          </a:bodyPr>
          <a:lstStyle/>
          <a:p>
            <a:r>
              <a:rPr lang="en-US" altLang="zh-CN" sz="1600" dirty="0"/>
              <a:t>Kahneman-Tversky</a:t>
            </a:r>
            <a:r>
              <a:rPr lang="zh-CN" altLang="en-US" sz="1600" dirty="0"/>
              <a:t>价值函数模型</a:t>
            </a:r>
            <a:endParaRPr lang="en-US" altLang="zh-CN" sz="1600" dirty="0"/>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7802136" cy="1198880"/>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偏好对齐类直接优化</a:t>
            </a:r>
            <a:r>
              <a:rPr lang="en-US" altLang="zh-CN" sz="3600" b="1" dirty="0">
                <a:solidFill>
                  <a:schemeClr val="bg1"/>
                </a:solidFill>
                <a:latin typeface="黑体" panose="02010609060101010101" pitchFamily="49" charset="-122"/>
                <a:ea typeface="黑体" panose="02010609060101010101" pitchFamily="49" charset="-122"/>
              </a:rPr>
              <a:t>--</a:t>
            </a:r>
            <a:r>
              <a:rPr lang="en-US" altLang="zh-CN" sz="3600" b="1" dirty="0" err="1">
                <a:solidFill>
                  <a:schemeClr val="bg1"/>
                </a:solidFill>
                <a:latin typeface="黑体" panose="02010609060101010101" pitchFamily="49" charset="-122"/>
                <a:ea typeface="黑体" panose="02010609060101010101" pitchFamily="49" charset="-122"/>
              </a:rPr>
              <a:t>GR</a:t>
            </a:r>
            <a:r>
              <a:rPr lang="en-US" altLang="zh-CN" sz="3600" b="1" dirty="0" err="1">
                <a:solidFill>
                  <a:schemeClr val="bg1"/>
                </a:solidFill>
                <a:latin typeface="黑体" panose="02010609060101010101" pitchFamily="49" charset="-122"/>
                <a:ea typeface="黑体" panose="02010609060101010101" pitchFamily="49" charset="-122"/>
              </a:rPr>
              <a:t>PO</a:t>
            </a:r>
            <a:endParaRPr lang="en-US" altLang="zh-CN" sz="3600" b="1" dirty="0" err="1">
              <a:solidFill>
                <a:schemeClr val="bg1"/>
              </a:solidFill>
              <a:latin typeface="黑体" panose="02010609060101010101" pitchFamily="49" charset="-122"/>
              <a:ea typeface="黑体" panose="02010609060101010101" pitchFamily="49" charset="-122"/>
            </a:endParaRPr>
          </a:p>
          <a:p>
            <a:endParaRPr lang="en-US" altLang="zh-CN" sz="3600" b="1" dirty="0" err="1">
              <a:solidFill>
                <a:schemeClr val="bg1"/>
              </a:solidFill>
              <a:latin typeface="黑体" panose="02010609060101010101" pitchFamily="49" charset="-122"/>
              <a:ea typeface="黑体" panose="02010609060101010101" pitchFamily="49" charset="-122"/>
            </a:endParaRPr>
          </a:p>
        </p:txBody>
      </p:sp>
      <p:sp>
        <p:nvSpPr>
          <p:cNvPr id="12" name="文本框 11"/>
          <p:cNvSpPr txBox="1"/>
          <p:nvPr/>
        </p:nvSpPr>
        <p:spPr>
          <a:xfrm>
            <a:off x="680085" y="1082675"/>
            <a:ext cx="10821670" cy="5245100"/>
          </a:xfrm>
          <a:prstGeom prst="rect">
            <a:avLst/>
          </a:prstGeom>
          <a:noFill/>
        </p:spPr>
        <p:txBody>
          <a:bodyPr wrap="square">
            <a:noAutofit/>
          </a:bodyPr>
          <a:lstStyle/>
          <a:p>
            <a:pPr marL="457200" indent="-457200">
              <a:lnSpc>
                <a:spcPct val="200000"/>
              </a:lnSpc>
              <a:buFont typeface="Arial" panose="020B0604020202090204" pitchFamily="34" charset="0"/>
              <a:buChar char="•"/>
            </a:pPr>
            <a:r>
              <a:rPr lang="en-US" altLang="zh-CN" sz="2400" dirty="0">
                <a:solidFill>
                  <a:srgbClr val="4472C4">
                    <a:lumMod val="75000"/>
                  </a:srgbClr>
                </a:solidFill>
                <a:latin typeface="微软雅黑" charset="-122"/>
                <a:ea typeface="微软雅黑" charset="-122"/>
                <a:cs typeface="Arial" panose="020B0604020202090204" pitchFamily="34" charset="0"/>
              </a:rPr>
              <a:t>GRPO</a:t>
            </a:r>
            <a:r>
              <a:rPr lang="zh-CN" altLang="en-US" sz="2400" dirty="0">
                <a:solidFill>
                  <a:srgbClr val="4472C4">
                    <a:lumMod val="75000"/>
                  </a:srgbClr>
                </a:solidFill>
                <a:latin typeface="微软雅黑" charset="-122"/>
                <a:ea typeface="微软雅黑" charset="-122"/>
                <a:cs typeface="Arial" panose="020B0604020202090204" pitchFamily="34" charset="0"/>
              </a:rPr>
              <a:t>，全称</a:t>
            </a:r>
            <a:r>
              <a:rPr lang="en-US" altLang="zh-CN" sz="2400" dirty="0">
                <a:solidFill>
                  <a:srgbClr val="4472C4">
                    <a:lumMod val="75000"/>
                  </a:srgbClr>
                </a:solidFill>
                <a:latin typeface="微软雅黑" charset="-122"/>
                <a:ea typeface="微软雅黑" charset="-122"/>
                <a:cs typeface="Arial" panose="020B0604020202090204" pitchFamily="34" charset="0"/>
              </a:rPr>
              <a:t>Group Relative Policy Optimization</a:t>
            </a:r>
            <a:r>
              <a:rPr lang="zh-CN" altLang="en-US" sz="2400" dirty="0">
                <a:solidFill>
                  <a:srgbClr val="4472C4">
                    <a:lumMod val="75000"/>
                  </a:srgbClr>
                </a:solidFill>
                <a:latin typeface="微软雅黑" charset="-122"/>
                <a:ea typeface="微软雅黑" charset="-122"/>
                <a:cs typeface="Arial" panose="020B0604020202090204" pitchFamily="34" charset="0"/>
              </a:rPr>
              <a:t>，即群组相对策略优化 。它是一种用于大模型微调中偏好对齐的强化学习算法。</a:t>
            </a:r>
            <a:endParaRPr lang="en-US" altLang="zh-CN" sz="2400" dirty="0">
              <a:solidFill>
                <a:srgbClr val="4472C4">
                  <a:lumMod val="75000"/>
                </a:srgbClr>
              </a:solidFill>
              <a:latin typeface="微软雅黑" charset="-122"/>
              <a:ea typeface="微软雅黑" charset="-122"/>
              <a:cs typeface="Arial" panose="020B0604020202090204" pitchFamily="34" charset="0"/>
            </a:endParaRPr>
          </a:p>
          <a:p>
            <a:pPr marL="457200" indent="-457200">
              <a:lnSpc>
                <a:spcPct val="200000"/>
              </a:lnSpc>
              <a:buFont typeface="Arial" panose="020B0604020202090204" pitchFamily="34" charset="0"/>
              <a:buChar char="•"/>
            </a:pPr>
            <a:r>
              <a:rPr lang="en-US" altLang="zh-CN" sz="2400" dirty="0">
                <a:solidFill>
                  <a:srgbClr val="4472C4">
                    <a:lumMod val="75000"/>
                  </a:srgbClr>
                </a:solidFill>
                <a:latin typeface="微软雅黑" charset="-122"/>
                <a:ea typeface="微软雅黑" charset="-122"/>
                <a:cs typeface="Arial" panose="020B0604020202090204" pitchFamily="34" charset="0"/>
              </a:rPr>
              <a:t>GRPO</a:t>
            </a:r>
            <a:r>
              <a:rPr lang="zh-CN" altLang="en-US" sz="2400" dirty="0">
                <a:solidFill>
                  <a:srgbClr val="4472C4">
                    <a:lumMod val="75000"/>
                  </a:srgbClr>
                </a:solidFill>
                <a:latin typeface="微软雅黑" charset="-122"/>
                <a:ea typeface="微软雅黑" charset="-122"/>
                <a:cs typeface="Arial" panose="020B0604020202090204" pitchFamily="34" charset="0"/>
              </a:rPr>
              <a:t>最初在 </a:t>
            </a:r>
            <a:r>
              <a:rPr lang="en-US" altLang="zh-CN" sz="2400" dirty="0" err="1">
                <a:solidFill>
                  <a:srgbClr val="4472C4">
                    <a:lumMod val="75000"/>
                  </a:srgbClr>
                </a:solidFill>
                <a:latin typeface="微软雅黑" charset="-122"/>
                <a:ea typeface="微软雅黑" charset="-122"/>
                <a:cs typeface="Arial" panose="020B0604020202090204" pitchFamily="34" charset="0"/>
              </a:rPr>
              <a:t>DeepSeekMath</a:t>
            </a:r>
            <a:r>
              <a:rPr lang="en-US" altLang="zh-CN" sz="2400" dirty="0">
                <a:solidFill>
                  <a:srgbClr val="4472C4">
                    <a:lumMod val="75000"/>
                  </a:srgbClr>
                </a:solidFill>
                <a:latin typeface="微软雅黑" charset="-122"/>
                <a:ea typeface="微软雅黑" charset="-122"/>
                <a:cs typeface="Arial" panose="020B0604020202090204" pitchFamily="34" charset="0"/>
              </a:rPr>
              <a:t> </a:t>
            </a:r>
            <a:r>
              <a:rPr lang="zh-CN" altLang="en-US" sz="2400" dirty="0">
                <a:solidFill>
                  <a:srgbClr val="4472C4">
                    <a:lumMod val="75000"/>
                  </a:srgbClr>
                </a:solidFill>
                <a:latin typeface="微软雅黑" charset="-122"/>
                <a:ea typeface="微软雅黑" charset="-122"/>
                <a:cs typeface="Arial" panose="020B0604020202090204" pitchFamily="34" charset="0"/>
              </a:rPr>
              <a:t>中提出，用于提升模型在</a:t>
            </a:r>
            <a:r>
              <a:rPr lang="zh-CN" altLang="en-US" sz="2400" b="1" dirty="0">
                <a:solidFill>
                  <a:srgbClr val="ED7D31"/>
                </a:solidFill>
                <a:latin typeface="微软雅黑" charset="-122"/>
                <a:ea typeface="微软雅黑" charset="-122"/>
                <a:cs typeface="Arial" panose="020B0604020202090204" pitchFamily="34" charset="0"/>
              </a:rPr>
              <a:t>开放域数学问题</a:t>
            </a:r>
            <a:r>
              <a:rPr lang="zh-CN" altLang="en-US" sz="2400" dirty="0">
                <a:solidFill>
                  <a:srgbClr val="4472C4">
                    <a:lumMod val="75000"/>
                  </a:srgbClr>
                </a:solidFill>
                <a:latin typeface="微软雅黑" charset="-122"/>
                <a:ea typeface="微软雅黑" charset="-122"/>
                <a:cs typeface="Arial" panose="020B0604020202090204" pitchFamily="34" charset="0"/>
              </a:rPr>
              <a:t>上的推理能力，后扩展至 </a:t>
            </a:r>
            <a:r>
              <a:rPr lang="en-US" altLang="zh-CN" sz="2400" dirty="0">
                <a:solidFill>
                  <a:srgbClr val="4472C4">
                    <a:lumMod val="75000"/>
                  </a:srgbClr>
                </a:solidFill>
                <a:latin typeface="微软雅黑" charset="-122"/>
                <a:ea typeface="微软雅黑" charset="-122"/>
                <a:cs typeface="Arial" panose="020B0604020202090204" pitchFamily="34" charset="0"/>
              </a:rPr>
              <a:t>DeepSeek-R1 </a:t>
            </a:r>
            <a:r>
              <a:rPr lang="zh-CN" altLang="en-US" sz="2400" dirty="0">
                <a:solidFill>
                  <a:srgbClr val="4472C4">
                    <a:lumMod val="75000"/>
                  </a:srgbClr>
                </a:solidFill>
                <a:latin typeface="微软雅黑" charset="-122"/>
                <a:ea typeface="微软雅黑" charset="-122"/>
                <a:cs typeface="Arial" panose="020B0604020202090204" pitchFamily="34" charset="0"/>
              </a:rPr>
              <a:t>等通用推理模型。结合</a:t>
            </a:r>
            <a:r>
              <a:rPr lang="en-US" altLang="zh-CN" sz="2400" dirty="0" err="1">
                <a:solidFill>
                  <a:srgbClr val="4472C4">
                    <a:lumMod val="75000"/>
                  </a:srgbClr>
                </a:solidFill>
                <a:latin typeface="微软雅黑" charset="-122"/>
                <a:ea typeface="微软雅黑" charset="-122"/>
                <a:cs typeface="Arial" panose="020B0604020202090204" pitchFamily="34" charset="0"/>
              </a:rPr>
              <a:t>LoRA</a:t>
            </a:r>
            <a:r>
              <a:rPr lang="zh-CN" altLang="en-US" sz="2400" dirty="0">
                <a:solidFill>
                  <a:srgbClr val="4472C4">
                    <a:lumMod val="75000"/>
                  </a:srgbClr>
                </a:solidFill>
                <a:latin typeface="微软雅黑" charset="-122"/>
                <a:ea typeface="微软雅黑" charset="-122"/>
                <a:cs typeface="Arial" panose="020B0604020202090204" pitchFamily="34" charset="0"/>
              </a:rPr>
              <a:t>技术，</a:t>
            </a:r>
            <a:r>
              <a:rPr lang="en-US" altLang="zh-CN" sz="2400" dirty="0">
                <a:solidFill>
                  <a:srgbClr val="4472C4">
                    <a:lumMod val="75000"/>
                  </a:srgbClr>
                </a:solidFill>
                <a:latin typeface="微软雅黑" charset="-122"/>
                <a:ea typeface="微软雅黑" charset="-122"/>
                <a:cs typeface="Arial" panose="020B0604020202090204" pitchFamily="34" charset="0"/>
              </a:rPr>
              <a:t>GRPO</a:t>
            </a:r>
            <a:r>
              <a:rPr lang="zh-CN" altLang="en-US" sz="2400" dirty="0">
                <a:solidFill>
                  <a:srgbClr val="4472C4">
                    <a:lumMod val="75000"/>
                  </a:srgbClr>
                </a:solidFill>
                <a:latin typeface="微软雅黑" charset="-122"/>
                <a:ea typeface="微软雅黑" charset="-122"/>
                <a:cs typeface="Arial" panose="020B0604020202090204" pitchFamily="34" charset="0"/>
              </a:rPr>
              <a:t>可在消费级</a:t>
            </a:r>
            <a:r>
              <a:rPr lang="en-US" altLang="zh-CN" sz="2400" dirty="0">
                <a:solidFill>
                  <a:srgbClr val="4472C4">
                    <a:lumMod val="75000"/>
                  </a:srgbClr>
                </a:solidFill>
                <a:latin typeface="微软雅黑" charset="-122"/>
                <a:ea typeface="微软雅黑" charset="-122"/>
                <a:cs typeface="Arial" panose="020B0604020202090204" pitchFamily="34" charset="0"/>
              </a:rPr>
              <a:t>GPU</a:t>
            </a:r>
            <a:r>
              <a:rPr lang="zh-CN" altLang="en-US" sz="2400" dirty="0">
                <a:solidFill>
                  <a:srgbClr val="4472C4">
                    <a:lumMod val="75000"/>
                  </a:srgbClr>
                </a:solidFill>
                <a:latin typeface="微软雅黑" charset="-122"/>
                <a:ea typeface="微软雅黑" charset="-122"/>
                <a:cs typeface="Arial" panose="020B0604020202090204" pitchFamily="34" charset="0"/>
              </a:rPr>
              <a:t>上微调小模型，降低了</a:t>
            </a:r>
            <a:r>
              <a:rPr lang="en-US" altLang="zh-CN" sz="2400" dirty="0">
                <a:solidFill>
                  <a:srgbClr val="4472C4">
                    <a:lumMod val="75000"/>
                  </a:srgbClr>
                </a:solidFill>
                <a:latin typeface="微软雅黑" charset="-122"/>
                <a:ea typeface="微软雅黑" charset="-122"/>
                <a:cs typeface="Arial" panose="020B0604020202090204" pitchFamily="34" charset="0"/>
              </a:rPr>
              <a:t>RLHF</a:t>
            </a:r>
            <a:r>
              <a:rPr lang="zh-CN" altLang="en-US" sz="2400" dirty="0">
                <a:solidFill>
                  <a:srgbClr val="4472C4">
                    <a:lumMod val="75000"/>
                  </a:srgbClr>
                </a:solidFill>
                <a:latin typeface="微软雅黑" charset="-122"/>
                <a:ea typeface="微软雅黑" charset="-122"/>
                <a:cs typeface="Arial" panose="020B0604020202090204" pitchFamily="34" charset="0"/>
              </a:rPr>
              <a:t>门槛。</a:t>
            </a:r>
            <a:endParaRPr lang="en-US" altLang="zh-CN" sz="2400" dirty="0">
              <a:solidFill>
                <a:srgbClr val="4472C4">
                  <a:lumMod val="75000"/>
                </a:srgbClr>
              </a:solidFill>
              <a:latin typeface="微软雅黑" charset="-122"/>
              <a:ea typeface="微软雅黑" charset="-122"/>
              <a:cs typeface="Arial" panose="020B0604020202090204" pitchFamily="34" charset="0"/>
            </a:endParaRPr>
          </a:p>
          <a:p>
            <a:pPr marL="457200" indent="-457200">
              <a:lnSpc>
                <a:spcPct val="200000"/>
              </a:lnSpc>
              <a:buFont typeface="Arial" panose="020B0604020202090204" pitchFamily="34" charset="0"/>
              <a:buChar char="•"/>
            </a:pPr>
            <a:r>
              <a:rPr lang="en-US" altLang="zh-CN" sz="2400" dirty="0">
                <a:solidFill>
                  <a:srgbClr val="4472C4">
                    <a:lumMod val="75000"/>
                  </a:srgbClr>
                </a:solidFill>
                <a:latin typeface="微软雅黑" charset="-122"/>
                <a:ea typeface="微软雅黑" charset="-122"/>
                <a:cs typeface="Arial" panose="020B0604020202090204" pitchFamily="34" charset="0"/>
              </a:rPr>
              <a:t>GRPO</a:t>
            </a:r>
            <a:r>
              <a:rPr lang="zh-CN" altLang="en-US" sz="2400" dirty="0">
                <a:solidFill>
                  <a:srgbClr val="4472C4">
                    <a:lumMod val="75000"/>
                  </a:srgbClr>
                </a:solidFill>
                <a:latin typeface="微软雅黑" charset="-122"/>
                <a:ea typeface="微软雅黑" charset="-122"/>
                <a:cs typeface="Arial" panose="020B0604020202090204" pitchFamily="34" charset="0"/>
              </a:rPr>
              <a:t>算法的核心思想是通过</a:t>
            </a:r>
            <a:r>
              <a:rPr lang="zh-CN" altLang="en-US" sz="2400" b="1" dirty="0">
                <a:solidFill>
                  <a:srgbClr val="ED7D31"/>
                </a:solidFill>
                <a:latin typeface="微软雅黑" charset="-122"/>
                <a:ea typeface="微软雅黑" charset="-122"/>
                <a:cs typeface="Arial" panose="020B0604020202090204" pitchFamily="34" charset="0"/>
              </a:rPr>
              <a:t>组内样本的相对比较</a:t>
            </a:r>
            <a:r>
              <a:rPr lang="zh-CN" altLang="en-US" sz="2400" dirty="0">
                <a:solidFill>
                  <a:srgbClr val="4472C4">
                    <a:lumMod val="75000"/>
                  </a:srgbClr>
                </a:solidFill>
                <a:latin typeface="微软雅黑" charset="-122"/>
                <a:ea typeface="微软雅黑" charset="-122"/>
                <a:cs typeface="Arial" panose="020B0604020202090204" pitchFamily="34" charset="0"/>
              </a:rPr>
              <a:t>替代传统强化学习中的绝对价值估计，从而简化训练流程、提升计算效率并保持策略优化的稳定性。</a:t>
            </a:r>
            <a:endParaRPr lang="en-US" altLang="zh-CN" sz="2400" dirty="0">
              <a:solidFill>
                <a:srgbClr val="4472C4">
                  <a:lumMod val="75000"/>
                </a:srgbClr>
              </a:solidFill>
              <a:latin typeface="微软雅黑" charset="-122"/>
              <a:ea typeface="微软雅黑" charset="-122"/>
              <a:cs typeface="Arial" panose="020B0604020202090204" pitchFamily="34" charset="0"/>
            </a:endParaRPr>
          </a:p>
        </p:txBody>
      </p:sp>
      <p:sp>
        <p:nvSpPr>
          <p:cNvPr id="13" name="灯片编号占位符 1"/>
          <p:cNvSpPr>
            <a:spLocks noGrp="1"/>
          </p:cNvSpPr>
          <p:nvPr>
            <p:ph type="sldNum" sz="quarter" idx="12"/>
          </p:nvPr>
        </p:nvSpPr>
        <p:spPr>
          <a:xfrm>
            <a:off x="8610600" y="6356350"/>
            <a:ext cx="2743200" cy="365125"/>
          </a:xfrm>
        </p:spPr>
        <p:txBody>
          <a:bodyPr/>
          <a:lstStyle/>
          <a:p>
            <a:fld id="{2363ED8F-F657-44B0-8016-55A59B92C3F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7802136" cy="1198880"/>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偏好对齐类直接优化</a:t>
            </a:r>
            <a:r>
              <a:rPr lang="en-US" altLang="zh-CN" sz="3600" b="1" dirty="0">
                <a:solidFill>
                  <a:schemeClr val="bg1"/>
                </a:solidFill>
                <a:latin typeface="黑体" panose="02010609060101010101" pitchFamily="49" charset="-122"/>
                <a:ea typeface="黑体" panose="02010609060101010101" pitchFamily="49" charset="-122"/>
              </a:rPr>
              <a:t>--</a:t>
            </a:r>
            <a:r>
              <a:rPr lang="en-US" altLang="zh-CN" sz="3600" b="1" dirty="0">
                <a:solidFill>
                  <a:schemeClr val="bg1"/>
                </a:solidFill>
                <a:latin typeface="黑体" panose="02010609060101010101" pitchFamily="49" charset="-122"/>
                <a:ea typeface="黑体" panose="02010609060101010101" pitchFamily="49" charset="-122"/>
              </a:rPr>
              <a:t>GRPO</a:t>
            </a:r>
            <a:endParaRPr lang="en-US" altLang="zh-CN" sz="3600" b="1" dirty="0">
              <a:solidFill>
                <a:schemeClr val="bg1"/>
              </a:solidFill>
              <a:latin typeface="黑体" panose="02010609060101010101" pitchFamily="49" charset="-122"/>
              <a:ea typeface="黑体" panose="02010609060101010101" pitchFamily="49" charset="-122"/>
            </a:endParaRPr>
          </a:p>
          <a:p>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2" name="文本框 11"/>
          <p:cNvSpPr txBox="1"/>
          <p:nvPr/>
        </p:nvSpPr>
        <p:spPr>
          <a:xfrm>
            <a:off x="352267" y="861807"/>
            <a:ext cx="4846034" cy="5677773"/>
          </a:xfrm>
          <a:prstGeom prst="rect">
            <a:avLst/>
          </a:prstGeom>
          <a:noFill/>
        </p:spPr>
        <p:txBody>
          <a:bodyPr wrap="square">
            <a:spAutoFit/>
          </a:bodyPr>
          <a:lstStyle/>
          <a:p>
            <a:pPr>
              <a:lnSpc>
                <a:spcPct val="150000"/>
              </a:lnSpc>
            </a:pPr>
            <a:r>
              <a:rPr lang="zh-CN" altLang="en-US" sz="2400" b="1" dirty="0">
                <a:solidFill>
                  <a:srgbClr val="4472C4">
                    <a:lumMod val="75000"/>
                  </a:srgbClr>
                </a:solidFill>
                <a:latin typeface="微软雅黑" charset="-122"/>
                <a:ea typeface="微软雅黑" charset="-122"/>
                <a:cs typeface="Arial" panose="020B0604020202090204" pitchFamily="34" charset="0"/>
              </a:rPr>
              <a:t>算法原理</a:t>
            </a:r>
            <a:endParaRPr lang="en-US" altLang="zh-CN" sz="2400" b="1" dirty="0">
              <a:solidFill>
                <a:srgbClr val="4472C4">
                  <a:lumMod val="75000"/>
                </a:srgbClr>
              </a:solidFill>
              <a:latin typeface="微软雅黑" charset="-122"/>
              <a:ea typeface="微软雅黑" charset="-122"/>
              <a:cs typeface="Arial" panose="020B0604020202090204" pitchFamily="34" charset="0"/>
            </a:endParaRPr>
          </a:p>
          <a:p>
            <a:pPr marL="457200" indent="-457200">
              <a:lnSpc>
                <a:spcPct val="150000"/>
              </a:lnSpc>
              <a:buFont typeface="Arial" panose="020B0604020202090204" pitchFamily="34" charset="0"/>
              <a:buChar char="•"/>
            </a:pPr>
            <a:r>
              <a:rPr lang="zh-CN" altLang="en-US" sz="2000" b="1" dirty="0">
                <a:solidFill>
                  <a:srgbClr val="4472C4">
                    <a:lumMod val="75000"/>
                  </a:srgbClr>
                </a:solidFill>
                <a:latin typeface="微软雅黑" charset="-122"/>
                <a:ea typeface="微软雅黑" charset="-122"/>
                <a:cs typeface="Arial" panose="020B0604020202090204" pitchFamily="34" charset="0"/>
              </a:rPr>
              <a:t>生成响应：</a:t>
            </a:r>
            <a:r>
              <a:rPr lang="zh-CN" altLang="en-US" sz="2000" dirty="0">
                <a:solidFill>
                  <a:srgbClr val="4472C4">
                    <a:lumMod val="75000"/>
                  </a:srgbClr>
                </a:solidFill>
                <a:latin typeface="微软雅黑" charset="-122"/>
                <a:ea typeface="微软雅黑" charset="-122"/>
                <a:cs typeface="Arial" panose="020B0604020202090204" pitchFamily="34" charset="0"/>
              </a:rPr>
              <a:t>对于每个问题 </a:t>
            </a:r>
            <a:r>
              <a:rPr lang="en-US" altLang="zh-CN" sz="2000" dirty="0">
                <a:solidFill>
                  <a:srgbClr val="4472C4">
                    <a:lumMod val="75000"/>
                  </a:srgbClr>
                </a:solidFill>
                <a:latin typeface="微软雅黑" charset="-122"/>
                <a:ea typeface="微软雅黑" charset="-122"/>
                <a:cs typeface="Arial" panose="020B0604020202090204" pitchFamily="34" charset="0"/>
              </a:rPr>
              <a:t>q</a:t>
            </a:r>
            <a:r>
              <a:rPr lang="zh-CN" altLang="en-US" sz="2000" dirty="0">
                <a:solidFill>
                  <a:srgbClr val="4472C4">
                    <a:lumMod val="75000"/>
                  </a:srgbClr>
                </a:solidFill>
                <a:latin typeface="微软雅黑" charset="-122"/>
                <a:ea typeface="微软雅黑" charset="-122"/>
                <a:cs typeface="Arial" panose="020B0604020202090204" pitchFamily="34" charset="0"/>
              </a:rPr>
              <a:t>，从旧策略模型中采样一组输出。</a:t>
            </a:r>
            <a:endParaRPr lang="zh-CN" altLang="en-US" sz="2000" dirty="0">
              <a:solidFill>
                <a:srgbClr val="4472C4">
                  <a:lumMod val="75000"/>
                </a:srgbClr>
              </a:solidFill>
              <a:latin typeface="微软雅黑" charset="-122"/>
              <a:ea typeface="微软雅黑" charset="-122"/>
              <a:cs typeface="Arial" panose="020B0604020202090204" pitchFamily="34" charset="0"/>
            </a:endParaRPr>
          </a:p>
          <a:p>
            <a:pPr marL="457200" indent="-457200">
              <a:lnSpc>
                <a:spcPct val="150000"/>
              </a:lnSpc>
              <a:buFont typeface="Arial" panose="020B0604020202090204" pitchFamily="34" charset="0"/>
              <a:buChar char="•"/>
            </a:pPr>
            <a:r>
              <a:rPr lang="zh-CN" altLang="en-US" sz="2000" b="1" dirty="0">
                <a:solidFill>
                  <a:srgbClr val="4472C4">
                    <a:lumMod val="75000"/>
                  </a:srgbClr>
                </a:solidFill>
                <a:latin typeface="微软雅黑" charset="-122"/>
                <a:ea typeface="微软雅黑" charset="-122"/>
                <a:cs typeface="Arial" panose="020B0604020202090204" pitchFamily="34" charset="0"/>
              </a:rPr>
              <a:t>计算优势值：</a:t>
            </a:r>
            <a:r>
              <a:rPr lang="zh-CN" altLang="en-US" sz="2000" dirty="0">
                <a:solidFill>
                  <a:srgbClr val="4472C4">
                    <a:lumMod val="75000"/>
                  </a:srgbClr>
                </a:solidFill>
                <a:latin typeface="微软雅黑" charset="-122"/>
                <a:ea typeface="微软雅黑" charset="-122"/>
                <a:cs typeface="Arial" panose="020B0604020202090204" pitchFamily="34" charset="0"/>
              </a:rPr>
              <a:t>针对每组生成的响应序列，通过奖励模型计算其奖励值，生成对应奖励值，并对这些奖励进行标准化处理。</a:t>
            </a:r>
            <a:endParaRPr lang="zh-CN" altLang="en-US" sz="2000" dirty="0">
              <a:solidFill>
                <a:srgbClr val="4472C4">
                  <a:lumMod val="75000"/>
                </a:srgbClr>
              </a:solidFill>
              <a:latin typeface="微软雅黑" charset="-122"/>
              <a:ea typeface="微软雅黑" charset="-122"/>
              <a:cs typeface="Arial" panose="020B0604020202090204" pitchFamily="34" charset="0"/>
            </a:endParaRPr>
          </a:p>
          <a:p>
            <a:pPr marL="457200" indent="-457200">
              <a:lnSpc>
                <a:spcPct val="150000"/>
              </a:lnSpc>
              <a:buFont typeface="Arial" panose="020B0604020202090204" pitchFamily="34" charset="0"/>
              <a:buChar char="•"/>
            </a:pPr>
            <a:r>
              <a:rPr lang="zh-CN" altLang="en-US" sz="2000" b="1" dirty="0">
                <a:solidFill>
                  <a:srgbClr val="4472C4">
                    <a:lumMod val="75000"/>
                  </a:srgbClr>
                </a:solidFill>
                <a:latin typeface="微软雅黑" charset="-122"/>
                <a:ea typeface="微软雅黑" charset="-122"/>
                <a:cs typeface="Arial" panose="020B0604020202090204" pitchFamily="34" charset="0"/>
              </a:rPr>
              <a:t>估计</a:t>
            </a:r>
            <a:r>
              <a:rPr lang="en-US" altLang="zh-CN" sz="2000" b="1" dirty="0">
                <a:solidFill>
                  <a:srgbClr val="4472C4">
                    <a:lumMod val="75000"/>
                  </a:srgbClr>
                </a:solidFill>
                <a:latin typeface="微软雅黑" charset="-122"/>
                <a:ea typeface="微软雅黑" charset="-122"/>
                <a:cs typeface="Arial" panose="020B0604020202090204" pitchFamily="34" charset="0"/>
              </a:rPr>
              <a:t>KL</a:t>
            </a:r>
            <a:r>
              <a:rPr lang="zh-CN" altLang="en-US" sz="2000" b="1" dirty="0">
                <a:solidFill>
                  <a:srgbClr val="4472C4">
                    <a:lumMod val="75000"/>
                  </a:srgbClr>
                </a:solidFill>
                <a:latin typeface="微软雅黑" charset="-122"/>
                <a:ea typeface="微软雅黑" charset="-122"/>
                <a:cs typeface="Arial" panose="020B0604020202090204" pitchFamily="34" charset="0"/>
              </a:rPr>
              <a:t>散度</a:t>
            </a:r>
            <a:r>
              <a:rPr lang="zh-CN" altLang="en-US" sz="2000" dirty="0">
                <a:solidFill>
                  <a:srgbClr val="4472C4">
                    <a:lumMod val="75000"/>
                  </a:srgbClr>
                </a:solidFill>
                <a:latin typeface="微软雅黑" charset="-122"/>
                <a:ea typeface="微软雅黑" charset="-122"/>
                <a:cs typeface="Arial" panose="020B0604020202090204" pitchFamily="34" charset="0"/>
              </a:rPr>
              <a:t>：</a:t>
            </a:r>
            <a:r>
              <a:rPr lang="en-US" altLang="zh-CN" sz="2000" dirty="0">
                <a:solidFill>
                  <a:srgbClr val="4472C4">
                    <a:lumMod val="75000"/>
                  </a:srgbClr>
                </a:solidFill>
                <a:latin typeface="微软雅黑" charset="-122"/>
                <a:ea typeface="微软雅黑" charset="-122"/>
                <a:cs typeface="Arial" panose="020B0604020202090204" pitchFamily="34" charset="0"/>
              </a:rPr>
              <a:t>KL</a:t>
            </a:r>
            <a:r>
              <a:rPr lang="zh-CN" altLang="en-US" sz="2000" dirty="0">
                <a:solidFill>
                  <a:srgbClr val="4472C4">
                    <a:lumMod val="75000"/>
                  </a:srgbClr>
                </a:solidFill>
                <a:latin typeface="微软雅黑" charset="-122"/>
                <a:ea typeface="微软雅黑" charset="-122"/>
                <a:cs typeface="Arial" panose="020B0604020202090204" pitchFamily="34" charset="0"/>
              </a:rPr>
              <a:t>散度用于衡量当前新策略和参考策略之间的分布差异，目标是限制新策略偏离参考策略太远。</a:t>
            </a:r>
            <a:endParaRPr lang="zh-CN" altLang="en-US" sz="2000" dirty="0">
              <a:solidFill>
                <a:srgbClr val="4472C4">
                  <a:lumMod val="75000"/>
                </a:srgbClr>
              </a:solidFill>
              <a:latin typeface="微软雅黑" charset="-122"/>
              <a:ea typeface="微软雅黑" charset="-122"/>
              <a:cs typeface="Arial" panose="020B0604020202090204" pitchFamily="34" charset="0"/>
            </a:endParaRPr>
          </a:p>
          <a:p>
            <a:pPr marL="457200" indent="-457200">
              <a:lnSpc>
                <a:spcPct val="150000"/>
              </a:lnSpc>
              <a:buFont typeface="Arial" panose="020B0604020202090204" pitchFamily="34" charset="0"/>
              <a:buChar char="•"/>
            </a:pPr>
            <a:r>
              <a:rPr lang="zh-CN" altLang="en-US" sz="2000" b="1" dirty="0">
                <a:solidFill>
                  <a:srgbClr val="4472C4">
                    <a:lumMod val="75000"/>
                  </a:srgbClr>
                </a:solidFill>
                <a:latin typeface="微软雅黑" charset="-122"/>
                <a:ea typeface="微软雅黑" charset="-122"/>
                <a:cs typeface="Arial" panose="020B0604020202090204" pitchFamily="34" charset="0"/>
              </a:rPr>
              <a:t>计算损失：</a:t>
            </a:r>
            <a:r>
              <a:rPr lang="zh-CN" altLang="en-US" sz="2000" dirty="0">
                <a:solidFill>
                  <a:srgbClr val="4472C4">
                    <a:lumMod val="75000"/>
                  </a:srgbClr>
                </a:solidFill>
                <a:latin typeface="微软雅黑" charset="-122"/>
                <a:ea typeface="微软雅黑" charset="-122"/>
                <a:cs typeface="Arial" panose="020B0604020202090204" pitchFamily="34" charset="0"/>
              </a:rPr>
              <a:t>最大化优势值的同时约束模型接近参考策略。</a:t>
            </a:r>
            <a:endParaRPr lang="en-US" altLang="zh-CN" sz="2400" dirty="0">
              <a:solidFill>
                <a:srgbClr val="4472C4">
                  <a:lumMod val="75000"/>
                </a:srgbClr>
              </a:solidFill>
              <a:latin typeface="微软雅黑" charset="-122"/>
              <a:ea typeface="微软雅黑" charset="-122"/>
              <a:cs typeface="Arial" panose="020B0604020202090204" pitchFamily="34" charset="0"/>
            </a:endParaRPr>
          </a:p>
        </p:txBody>
      </p:sp>
      <p:sp>
        <p:nvSpPr>
          <p:cNvPr id="13" name="灯片编号占位符 1"/>
          <p:cNvSpPr>
            <a:spLocks noGrp="1"/>
          </p:cNvSpPr>
          <p:nvPr>
            <p:ph type="sldNum" sz="quarter" idx="12"/>
          </p:nvPr>
        </p:nvSpPr>
        <p:spPr>
          <a:xfrm>
            <a:off x="8610600" y="6356350"/>
            <a:ext cx="2743200" cy="365125"/>
          </a:xfrm>
        </p:spPr>
        <p:txBody>
          <a:bodyPr/>
          <a:lstStyle/>
          <a:p>
            <a:fld id="{2363ED8F-F657-44B0-8016-55A59B92C3F6}" type="slidenum">
              <a:rPr lang="zh-CN" altLang="en-US" smtClean="0"/>
            </a:fld>
            <a:endParaRPr lang="zh-CN" altLang="en-US" dirty="0"/>
          </a:p>
        </p:txBody>
      </p:sp>
      <p:pic>
        <p:nvPicPr>
          <p:cNvPr id="1028" name="Picture 4" descr="在这里插入图片描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0320" y="1897693"/>
            <a:ext cx="6394348" cy="33761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7802136" cy="1198880"/>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偏好对齐类直接优化</a:t>
            </a:r>
            <a:r>
              <a:rPr lang="en-US" altLang="zh-CN" sz="3600" b="1" dirty="0">
                <a:solidFill>
                  <a:schemeClr val="bg1"/>
                </a:solidFill>
                <a:latin typeface="黑体" panose="02010609060101010101" pitchFamily="49" charset="-122"/>
                <a:ea typeface="黑体" panose="02010609060101010101" pitchFamily="49" charset="-122"/>
              </a:rPr>
              <a:t>--</a:t>
            </a:r>
            <a:r>
              <a:rPr lang="en-US" altLang="zh-CN" sz="3600" b="1" dirty="0">
                <a:solidFill>
                  <a:schemeClr val="bg1"/>
                </a:solidFill>
                <a:latin typeface="黑体" panose="02010609060101010101" pitchFamily="49" charset="-122"/>
                <a:ea typeface="黑体" panose="02010609060101010101" pitchFamily="49" charset="-122"/>
              </a:rPr>
              <a:t>GRPO</a:t>
            </a:r>
            <a:endParaRPr lang="en-US" altLang="zh-CN" sz="3600" b="1" dirty="0">
              <a:solidFill>
                <a:schemeClr val="bg1"/>
              </a:solidFill>
              <a:latin typeface="黑体" panose="02010609060101010101" pitchFamily="49" charset="-122"/>
              <a:ea typeface="黑体" panose="02010609060101010101" pitchFamily="49" charset="-122"/>
            </a:endParaRPr>
          </a:p>
          <a:p>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3" name="灯片编号占位符 1"/>
          <p:cNvSpPr>
            <a:spLocks noGrp="1"/>
          </p:cNvSpPr>
          <p:nvPr>
            <p:ph type="sldNum" sz="quarter" idx="12"/>
          </p:nvPr>
        </p:nvSpPr>
        <p:spPr>
          <a:xfrm>
            <a:off x="8610600" y="6356350"/>
            <a:ext cx="2743200" cy="365125"/>
          </a:xfrm>
        </p:spPr>
        <p:txBody>
          <a:bodyPr/>
          <a:lstStyle/>
          <a:p>
            <a:fld id="{2363ED8F-F657-44B0-8016-55A59B92C3F6}" type="slidenum">
              <a:rPr lang="zh-CN" altLang="en-US" smtClean="0"/>
            </a:fld>
            <a:endParaRPr lang="zh-CN" altLang="en-US"/>
          </a:p>
        </p:txBody>
      </p:sp>
      <p:pic>
        <p:nvPicPr>
          <p:cNvPr id="1026"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397" y="839832"/>
            <a:ext cx="5852073" cy="26337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a:graphicFrameLocks noGrp="1"/>
          </p:cNvGraphicFramePr>
          <p:nvPr/>
        </p:nvGraphicFramePr>
        <p:xfrm>
          <a:off x="325219" y="3643018"/>
          <a:ext cx="11531091" cy="2895894"/>
        </p:xfrm>
        <a:graphic>
          <a:graphicData uri="http://schemas.openxmlformats.org/drawingml/2006/table">
            <a:tbl>
              <a:tblPr firstRow="1" bandRow="1">
                <a:tableStyleId>{5C22544A-7EE6-4342-B048-85BDC9FD1C3A}</a:tableStyleId>
              </a:tblPr>
              <a:tblGrid>
                <a:gridCol w="3843697"/>
                <a:gridCol w="3843697"/>
                <a:gridCol w="3843697"/>
              </a:tblGrid>
              <a:tr h="416347">
                <a:tc>
                  <a:txBody>
                    <a:bodyPr/>
                    <a:lstStyle/>
                    <a:p>
                      <a:pPr algn="ctr" fontAlgn="ctr" latinLnBrk="0">
                        <a:lnSpc>
                          <a:spcPts val="1650"/>
                        </a:lnSpc>
                        <a:buNone/>
                      </a:pPr>
                      <a:r>
                        <a:rPr lang="zh-CN" altLang="en-US" sz="1600" b="1" dirty="0">
                          <a:solidFill>
                            <a:schemeClr val="bg1"/>
                          </a:solidFill>
                          <a:effectLst/>
                          <a:latin typeface="微软雅黑" charset="-122"/>
                          <a:ea typeface="微软雅黑" charset="-122"/>
                        </a:rPr>
                        <a:t>特性</a:t>
                      </a:r>
                      <a:endParaRPr lang="zh-CN" altLang="en-US" sz="1600" b="1" dirty="0">
                        <a:solidFill>
                          <a:schemeClr val="bg1"/>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en-US" sz="1600" b="1" dirty="0">
                          <a:solidFill>
                            <a:schemeClr val="bg1"/>
                          </a:solidFill>
                          <a:effectLst/>
                          <a:latin typeface="微软雅黑" charset="-122"/>
                          <a:ea typeface="微软雅黑" charset="-122"/>
                        </a:rPr>
                        <a:t>PPO</a:t>
                      </a:r>
                      <a:endParaRPr lang="en-US" sz="1600" b="1" dirty="0">
                        <a:solidFill>
                          <a:schemeClr val="bg1"/>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en-US" sz="1600" b="1" dirty="0">
                          <a:solidFill>
                            <a:schemeClr val="bg1"/>
                          </a:solidFill>
                          <a:effectLst/>
                          <a:latin typeface="微软雅黑" charset="-122"/>
                          <a:ea typeface="微软雅黑" charset="-122"/>
                        </a:rPr>
                        <a:t>GRPO</a:t>
                      </a:r>
                      <a:endParaRPr lang="en-US" sz="1600" b="1" dirty="0">
                        <a:solidFill>
                          <a:schemeClr val="bg1"/>
                        </a:solidFill>
                        <a:effectLst/>
                        <a:latin typeface="微软雅黑" charset="-122"/>
                        <a:ea typeface="微软雅黑" charset="-122"/>
                      </a:endParaRPr>
                    </a:p>
                  </a:txBody>
                  <a:tcPr marL="50800" marR="50800" marT="50800" marB="50800" anchor="ctr"/>
                </a:tc>
              </a:tr>
              <a:tr h="416347">
                <a:tc>
                  <a:txBody>
                    <a:bodyPr/>
                    <a:lstStyle/>
                    <a:p>
                      <a:pPr algn="ctr" fontAlgn="ctr" latinLnBrk="0">
                        <a:lnSpc>
                          <a:spcPts val="1650"/>
                        </a:lnSpc>
                        <a:buNone/>
                      </a:pPr>
                      <a:r>
                        <a:rPr lang="zh-CN" altLang="en-US" sz="1600" b="1" dirty="0">
                          <a:solidFill>
                            <a:srgbClr val="4F4F4F"/>
                          </a:solidFill>
                          <a:effectLst/>
                          <a:latin typeface="微软雅黑" charset="-122"/>
                          <a:ea typeface="微软雅黑" charset="-122"/>
                        </a:rPr>
                        <a:t>优势估计</a:t>
                      </a:r>
                      <a:endParaRPr lang="zh-CN" altLang="en-US" sz="1600" b="0" dirty="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zh-CN" altLang="en-US" sz="1600" b="0">
                          <a:solidFill>
                            <a:srgbClr val="4F4F4F"/>
                          </a:solidFill>
                          <a:effectLst/>
                          <a:latin typeface="微软雅黑" charset="-122"/>
                          <a:ea typeface="微软雅黑" charset="-122"/>
                        </a:rPr>
                        <a:t>依赖价值网络（</a:t>
                      </a:r>
                      <a:r>
                        <a:rPr lang="en-US" sz="1600" b="0">
                          <a:solidFill>
                            <a:srgbClr val="4F4F4F"/>
                          </a:solidFill>
                          <a:effectLst/>
                          <a:latin typeface="微软雅黑" charset="-122"/>
                          <a:ea typeface="微软雅黑" charset="-122"/>
                        </a:rPr>
                        <a:t>Critic）</a:t>
                      </a:r>
                      <a:endParaRPr lang="en-US" sz="1600" b="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zh-CN" altLang="en-US" sz="1600" b="0" dirty="0">
                          <a:solidFill>
                            <a:srgbClr val="4F4F4F"/>
                          </a:solidFill>
                          <a:effectLst/>
                          <a:latin typeface="微软雅黑" charset="-122"/>
                          <a:ea typeface="微软雅黑" charset="-122"/>
                        </a:rPr>
                        <a:t>组内奖励归一化（无</a:t>
                      </a:r>
                      <a:r>
                        <a:rPr lang="en-US" altLang="zh-CN" sz="1600" b="0" dirty="0">
                          <a:solidFill>
                            <a:srgbClr val="4F4F4F"/>
                          </a:solidFill>
                          <a:effectLst/>
                          <a:latin typeface="微软雅黑" charset="-122"/>
                          <a:ea typeface="微软雅黑" charset="-122"/>
                        </a:rPr>
                        <a:t>Critic</a:t>
                      </a:r>
                      <a:r>
                        <a:rPr lang="zh-CN" altLang="en-US" sz="1600" b="0" dirty="0">
                          <a:solidFill>
                            <a:srgbClr val="4F4F4F"/>
                          </a:solidFill>
                          <a:effectLst/>
                          <a:latin typeface="微软雅黑" charset="-122"/>
                          <a:ea typeface="微软雅黑" charset="-122"/>
                        </a:rPr>
                        <a:t>）</a:t>
                      </a:r>
                      <a:endParaRPr lang="zh-CN" altLang="en-US" sz="1600" b="0" dirty="0">
                        <a:solidFill>
                          <a:srgbClr val="4F4F4F"/>
                        </a:solidFill>
                        <a:effectLst/>
                        <a:latin typeface="微软雅黑" charset="-122"/>
                        <a:ea typeface="微软雅黑" charset="-122"/>
                      </a:endParaRPr>
                    </a:p>
                  </a:txBody>
                  <a:tcPr marL="50800" marR="50800" marT="50800" marB="50800" anchor="ctr"/>
                </a:tc>
              </a:tr>
              <a:tr h="615253">
                <a:tc>
                  <a:txBody>
                    <a:bodyPr/>
                    <a:lstStyle/>
                    <a:p>
                      <a:pPr algn="ctr" fontAlgn="ctr" latinLnBrk="0">
                        <a:lnSpc>
                          <a:spcPts val="1650"/>
                        </a:lnSpc>
                        <a:buNone/>
                      </a:pPr>
                      <a:r>
                        <a:rPr lang="zh-CN" altLang="en-US" sz="1600" b="1" dirty="0">
                          <a:solidFill>
                            <a:srgbClr val="4F4F4F"/>
                          </a:solidFill>
                          <a:effectLst/>
                          <a:latin typeface="微软雅黑" charset="-122"/>
                          <a:ea typeface="微软雅黑" charset="-122"/>
                        </a:rPr>
                        <a:t>显存占用</a:t>
                      </a:r>
                      <a:endParaRPr lang="zh-CN" altLang="en-US" sz="1600" b="0" dirty="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zh-CN" altLang="en-US" sz="1600" b="0" dirty="0">
                          <a:solidFill>
                            <a:srgbClr val="4F4F4F"/>
                          </a:solidFill>
                          <a:effectLst/>
                          <a:latin typeface="微软雅黑" charset="-122"/>
                          <a:ea typeface="微软雅黑" charset="-122"/>
                        </a:rPr>
                        <a:t>高（需同时训练</a:t>
                      </a:r>
                      <a:r>
                        <a:rPr lang="en-US" sz="1600" b="0" dirty="0" err="1">
                          <a:solidFill>
                            <a:srgbClr val="4F4F4F"/>
                          </a:solidFill>
                          <a:effectLst/>
                          <a:latin typeface="微软雅黑" charset="-122"/>
                          <a:ea typeface="微软雅黑" charset="-122"/>
                        </a:rPr>
                        <a:t>Actor+Critic</a:t>
                      </a:r>
                      <a:r>
                        <a:rPr lang="en-US" sz="1600" b="0" dirty="0">
                          <a:solidFill>
                            <a:srgbClr val="4F4F4F"/>
                          </a:solidFill>
                          <a:effectLst/>
                          <a:latin typeface="微软雅黑" charset="-122"/>
                          <a:ea typeface="微软雅黑" charset="-122"/>
                        </a:rPr>
                        <a:t>）</a:t>
                      </a:r>
                      <a:endParaRPr lang="en-US" sz="1600" b="0" dirty="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zh-CN" altLang="en-US" sz="1600" b="0">
                          <a:solidFill>
                            <a:srgbClr val="4F4F4F"/>
                          </a:solidFill>
                          <a:effectLst/>
                          <a:latin typeface="微软雅黑" charset="-122"/>
                          <a:ea typeface="微软雅黑" charset="-122"/>
                        </a:rPr>
                        <a:t>低（仅需</a:t>
                      </a:r>
                      <a:r>
                        <a:rPr lang="en-US" sz="1600" b="0">
                          <a:solidFill>
                            <a:srgbClr val="4F4F4F"/>
                          </a:solidFill>
                          <a:effectLst/>
                          <a:latin typeface="微软雅黑" charset="-122"/>
                          <a:ea typeface="微软雅黑" charset="-122"/>
                        </a:rPr>
                        <a:t>Actor）</a:t>
                      </a:r>
                      <a:endParaRPr lang="en-US" sz="1600" b="0">
                        <a:solidFill>
                          <a:srgbClr val="4F4F4F"/>
                        </a:solidFill>
                        <a:effectLst/>
                        <a:latin typeface="微软雅黑" charset="-122"/>
                        <a:ea typeface="微软雅黑" charset="-122"/>
                      </a:endParaRPr>
                    </a:p>
                  </a:txBody>
                  <a:tcPr marL="50800" marR="50800" marT="50800" marB="50800" anchor="ctr"/>
                </a:tc>
              </a:tr>
              <a:tr h="416347">
                <a:tc>
                  <a:txBody>
                    <a:bodyPr/>
                    <a:lstStyle/>
                    <a:p>
                      <a:pPr algn="ctr" fontAlgn="ctr" latinLnBrk="0">
                        <a:lnSpc>
                          <a:spcPts val="1650"/>
                        </a:lnSpc>
                        <a:buNone/>
                      </a:pPr>
                      <a:r>
                        <a:rPr lang="zh-CN" altLang="en-US" sz="1600" b="1" dirty="0">
                          <a:solidFill>
                            <a:srgbClr val="4F4F4F"/>
                          </a:solidFill>
                          <a:effectLst/>
                          <a:latin typeface="微软雅黑" charset="-122"/>
                          <a:ea typeface="微软雅黑" charset="-122"/>
                        </a:rPr>
                        <a:t>奖励信号</a:t>
                      </a:r>
                      <a:endParaRPr lang="zh-CN" altLang="en-US" sz="1600" b="0" dirty="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en-US" sz="1600" b="0" dirty="0">
                          <a:solidFill>
                            <a:srgbClr val="4F4F4F"/>
                          </a:solidFill>
                          <a:effectLst/>
                          <a:latin typeface="微软雅黑" charset="-122"/>
                          <a:ea typeface="微软雅黑" charset="-122"/>
                        </a:rPr>
                        <a:t>Token</a:t>
                      </a:r>
                      <a:r>
                        <a:rPr lang="zh-CN" altLang="en-US" sz="1600" b="0" dirty="0">
                          <a:solidFill>
                            <a:srgbClr val="4F4F4F"/>
                          </a:solidFill>
                          <a:effectLst/>
                          <a:latin typeface="微软雅黑" charset="-122"/>
                          <a:ea typeface="微软雅黑" charset="-122"/>
                        </a:rPr>
                        <a:t>级或序列级</a:t>
                      </a:r>
                      <a:endParaRPr lang="zh-CN" altLang="en-US" sz="1600" b="0" dirty="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zh-CN" altLang="en-US" sz="1600" b="0">
                          <a:solidFill>
                            <a:srgbClr val="4F4F4F"/>
                          </a:solidFill>
                          <a:effectLst/>
                          <a:latin typeface="微软雅黑" charset="-122"/>
                          <a:ea typeface="微软雅黑" charset="-122"/>
                        </a:rPr>
                        <a:t>组内序列级相对比较</a:t>
                      </a:r>
                      <a:endParaRPr lang="zh-CN" altLang="en-US" sz="1600" b="0">
                        <a:solidFill>
                          <a:srgbClr val="4F4F4F"/>
                        </a:solidFill>
                        <a:effectLst/>
                        <a:latin typeface="微软雅黑" charset="-122"/>
                        <a:ea typeface="微软雅黑" charset="-122"/>
                      </a:endParaRPr>
                    </a:p>
                  </a:txBody>
                  <a:tcPr marL="50800" marR="50800" marT="50800" marB="50800" anchor="ctr"/>
                </a:tc>
              </a:tr>
              <a:tr h="615253">
                <a:tc>
                  <a:txBody>
                    <a:bodyPr/>
                    <a:lstStyle/>
                    <a:p>
                      <a:pPr algn="ctr" fontAlgn="ctr" latinLnBrk="0">
                        <a:lnSpc>
                          <a:spcPts val="1650"/>
                        </a:lnSpc>
                        <a:buNone/>
                      </a:pPr>
                      <a:r>
                        <a:rPr lang="zh-CN" altLang="en-US" sz="1600" b="1">
                          <a:solidFill>
                            <a:srgbClr val="4F4F4F"/>
                          </a:solidFill>
                          <a:effectLst/>
                          <a:latin typeface="微软雅黑" charset="-122"/>
                          <a:ea typeface="微软雅黑" charset="-122"/>
                        </a:rPr>
                        <a:t>训练稳定性</a:t>
                      </a:r>
                      <a:endParaRPr lang="zh-CN" altLang="en-US" sz="1600" b="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zh-CN" altLang="en-US" sz="1600" b="0">
                          <a:solidFill>
                            <a:srgbClr val="4F4F4F"/>
                          </a:solidFill>
                          <a:effectLst/>
                          <a:latin typeface="微软雅黑" charset="-122"/>
                          <a:ea typeface="微软雅黑" charset="-122"/>
                        </a:rPr>
                        <a:t>对超参数敏感</a:t>
                      </a:r>
                      <a:endParaRPr lang="zh-CN" altLang="en-US" sz="1600" b="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zh-CN" altLang="en-US" sz="1600" b="0" dirty="0">
                          <a:solidFill>
                            <a:srgbClr val="4F4F4F"/>
                          </a:solidFill>
                          <a:effectLst/>
                          <a:latin typeface="微软雅黑" charset="-122"/>
                          <a:ea typeface="微软雅黑" charset="-122"/>
                        </a:rPr>
                        <a:t>通过归一化和</a:t>
                      </a:r>
                      <a:r>
                        <a:rPr lang="en-US" altLang="zh-CN" sz="1600" b="0" dirty="0">
                          <a:solidFill>
                            <a:srgbClr val="4F4F4F"/>
                          </a:solidFill>
                          <a:effectLst/>
                          <a:latin typeface="微软雅黑" charset="-122"/>
                          <a:ea typeface="微软雅黑" charset="-122"/>
                        </a:rPr>
                        <a:t>KL</a:t>
                      </a:r>
                      <a:r>
                        <a:rPr lang="zh-CN" altLang="en-US" sz="1600" b="0" dirty="0">
                          <a:solidFill>
                            <a:srgbClr val="4F4F4F"/>
                          </a:solidFill>
                          <a:effectLst/>
                          <a:latin typeface="微软雅黑" charset="-122"/>
                          <a:ea typeface="微软雅黑" charset="-122"/>
                        </a:rPr>
                        <a:t>约束更稳定</a:t>
                      </a:r>
                      <a:endParaRPr lang="zh-CN" altLang="en-US" sz="1600" b="0" dirty="0">
                        <a:solidFill>
                          <a:srgbClr val="4F4F4F"/>
                        </a:solidFill>
                        <a:effectLst/>
                        <a:latin typeface="微软雅黑" charset="-122"/>
                        <a:ea typeface="微软雅黑" charset="-122"/>
                      </a:endParaRPr>
                    </a:p>
                  </a:txBody>
                  <a:tcPr marL="50800" marR="50800" marT="50800" marB="50800" anchor="ctr"/>
                </a:tc>
              </a:tr>
              <a:tr h="416347">
                <a:tc>
                  <a:txBody>
                    <a:bodyPr/>
                    <a:lstStyle/>
                    <a:p>
                      <a:pPr algn="ctr" fontAlgn="ctr" latinLnBrk="0">
                        <a:lnSpc>
                          <a:spcPts val="1650"/>
                        </a:lnSpc>
                        <a:buNone/>
                      </a:pPr>
                      <a:r>
                        <a:rPr lang="zh-CN" altLang="en-US" sz="1600" b="1">
                          <a:solidFill>
                            <a:srgbClr val="4F4F4F"/>
                          </a:solidFill>
                          <a:effectLst/>
                          <a:latin typeface="微软雅黑" charset="-122"/>
                          <a:ea typeface="微软雅黑" charset="-122"/>
                        </a:rPr>
                        <a:t>适用规模</a:t>
                      </a:r>
                      <a:endParaRPr lang="zh-CN" altLang="en-US" sz="1600" b="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zh-CN" altLang="en-US" sz="1600" b="0">
                          <a:solidFill>
                            <a:srgbClr val="4F4F4F"/>
                          </a:solidFill>
                          <a:effectLst/>
                          <a:latin typeface="微软雅黑" charset="-122"/>
                          <a:ea typeface="微软雅黑" charset="-122"/>
                        </a:rPr>
                        <a:t>大模型需分布式训练</a:t>
                      </a:r>
                      <a:endParaRPr lang="zh-CN" altLang="en-US" sz="1600" b="0">
                        <a:solidFill>
                          <a:srgbClr val="4F4F4F"/>
                        </a:solidFill>
                        <a:effectLst/>
                        <a:latin typeface="微软雅黑" charset="-122"/>
                        <a:ea typeface="微软雅黑" charset="-122"/>
                      </a:endParaRPr>
                    </a:p>
                  </a:txBody>
                  <a:tcPr marL="50800" marR="50800" marT="50800" marB="50800" anchor="ctr"/>
                </a:tc>
                <a:tc>
                  <a:txBody>
                    <a:bodyPr/>
                    <a:lstStyle/>
                    <a:p>
                      <a:pPr algn="ctr" fontAlgn="ctr" latinLnBrk="0">
                        <a:lnSpc>
                          <a:spcPts val="1650"/>
                        </a:lnSpc>
                        <a:buNone/>
                      </a:pPr>
                      <a:r>
                        <a:rPr lang="zh-CN" altLang="en-US" sz="1600" b="0" dirty="0">
                          <a:solidFill>
                            <a:srgbClr val="4F4F4F"/>
                          </a:solidFill>
                          <a:effectLst/>
                          <a:latin typeface="微软雅黑" charset="-122"/>
                          <a:ea typeface="微软雅黑" charset="-122"/>
                        </a:rPr>
                        <a:t>适合单卡中等规模模型</a:t>
                      </a:r>
                      <a:endParaRPr lang="zh-CN" altLang="en-US" sz="1600" b="0" dirty="0">
                        <a:solidFill>
                          <a:srgbClr val="4F4F4F"/>
                        </a:solidFill>
                        <a:effectLst/>
                        <a:latin typeface="微软雅黑" charset="-122"/>
                        <a:ea typeface="微软雅黑" charset="-122"/>
                      </a:endParaRPr>
                    </a:p>
                  </a:txBody>
                  <a:tcPr marL="50800" marR="50800" marT="50800" marB="50800" anchor="ctr"/>
                </a:tc>
              </a:tr>
            </a:tbl>
          </a:graphicData>
        </a:graphic>
      </p:graphicFrame>
      <p:sp>
        <p:nvSpPr>
          <p:cNvPr id="3" name="文本框 2"/>
          <p:cNvSpPr txBox="1"/>
          <p:nvPr/>
        </p:nvSpPr>
        <p:spPr>
          <a:xfrm>
            <a:off x="302381" y="979837"/>
            <a:ext cx="5679016" cy="239966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en-US" altLang="zh-CN" sz="2000" b="1" dirty="0">
                <a:solidFill>
                  <a:srgbClr val="4472C4">
                    <a:lumMod val="75000"/>
                  </a:srgbClr>
                </a:solidFill>
                <a:latin typeface="微软雅黑" charset="-122"/>
                <a:ea typeface="微软雅黑" charset="-122"/>
                <a:cs typeface="Arial" panose="020B0604020202090204" pitchFamily="34" charset="0"/>
              </a:rPr>
              <a:t>PPO</a:t>
            </a:r>
            <a:r>
              <a:rPr lang="zh-CN" altLang="en-US" sz="2000" dirty="0">
                <a:solidFill>
                  <a:srgbClr val="4472C4">
                    <a:lumMod val="75000"/>
                  </a:srgbClr>
                </a:solidFill>
                <a:latin typeface="微软雅黑" charset="-122"/>
                <a:ea typeface="微软雅黑" charset="-122"/>
                <a:cs typeface="Arial" panose="020B0604020202090204" pitchFamily="34" charset="0"/>
              </a:rPr>
              <a:t>近端策略优化是一种 </a:t>
            </a:r>
            <a:r>
              <a:rPr lang="en-US" altLang="zh-CN" sz="2000" dirty="0">
                <a:solidFill>
                  <a:srgbClr val="4472C4">
                    <a:lumMod val="75000"/>
                  </a:srgbClr>
                </a:solidFill>
                <a:latin typeface="微软雅黑" charset="-122"/>
                <a:ea typeface="微软雅黑" charset="-122"/>
                <a:cs typeface="Arial" panose="020B0604020202090204" pitchFamily="34" charset="0"/>
              </a:rPr>
              <a:t>Actor-Critic (</a:t>
            </a:r>
            <a:r>
              <a:rPr lang="zh-CN" altLang="en-US" sz="2000" dirty="0">
                <a:solidFill>
                  <a:srgbClr val="4472C4">
                    <a:lumMod val="75000"/>
                  </a:srgbClr>
                </a:solidFill>
                <a:latin typeface="微软雅黑" charset="-122"/>
                <a:ea typeface="微软雅黑" charset="-122"/>
                <a:cs typeface="Arial" panose="020B0604020202090204" pitchFamily="34" charset="0"/>
              </a:rPr>
              <a:t>行动者</a:t>
            </a:r>
            <a:r>
              <a:rPr lang="en-US" altLang="zh-CN" sz="2000" dirty="0">
                <a:solidFill>
                  <a:srgbClr val="4472C4">
                    <a:lumMod val="75000"/>
                  </a:srgbClr>
                </a:solidFill>
                <a:latin typeface="微软雅黑" charset="-122"/>
                <a:ea typeface="微软雅黑" charset="-122"/>
                <a:cs typeface="Arial" panose="020B0604020202090204" pitchFamily="34" charset="0"/>
              </a:rPr>
              <a:t>-</a:t>
            </a:r>
            <a:r>
              <a:rPr lang="zh-CN" altLang="en-US" sz="2000" dirty="0">
                <a:solidFill>
                  <a:srgbClr val="4472C4">
                    <a:lumMod val="75000"/>
                  </a:srgbClr>
                </a:solidFill>
                <a:latin typeface="微软雅黑" charset="-122"/>
                <a:ea typeface="微软雅黑" charset="-122"/>
                <a:cs typeface="Arial" panose="020B0604020202090204" pitchFamily="34" charset="0"/>
              </a:rPr>
              <a:t>评论家</a:t>
            </a:r>
            <a:r>
              <a:rPr lang="en-US" altLang="zh-CN" sz="2000" dirty="0">
                <a:solidFill>
                  <a:srgbClr val="4472C4">
                    <a:lumMod val="75000"/>
                  </a:srgbClr>
                </a:solidFill>
                <a:latin typeface="微软雅黑" charset="-122"/>
                <a:ea typeface="微软雅黑" charset="-122"/>
                <a:cs typeface="Arial" panose="020B0604020202090204" pitchFamily="34" charset="0"/>
              </a:rPr>
              <a:t>) </a:t>
            </a:r>
            <a:r>
              <a:rPr lang="zh-CN" altLang="en-US" sz="2000" dirty="0">
                <a:solidFill>
                  <a:srgbClr val="4472C4">
                    <a:lumMod val="75000"/>
                  </a:srgbClr>
                </a:solidFill>
                <a:latin typeface="微软雅黑" charset="-122"/>
                <a:ea typeface="微软雅黑" charset="-122"/>
                <a:cs typeface="Arial" panose="020B0604020202090204" pitchFamily="34" charset="0"/>
              </a:rPr>
              <a:t>强化学习算法。</a:t>
            </a:r>
            <a:endParaRPr lang="en-US" altLang="zh-CN" sz="2000" dirty="0">
              <a:solidFill>
                <a:srgbClr val="4472C4">
                  <a:lumMod val="75000"/>
                </a:srgbClr>
              </a:solidFill>
              <a:latin typeface="微软雅黑" charset="-122"/>
              <a:ea typeface="微软雅黑" charset="-122"/>
              <a:cs typeface="Arial" panose="020B0604020202090204" pitchFamily="34" charset="0"/>
            </a:endParaRPr>
          </a:p>
          <a:p>
            <a:pPr marL="457200" indent="-457200">
              <a:lnSpc>
                <a:spcPct val="150000"/>
              </a:lnSpc>
              <a:buFont typeface="Arial" panose="020B0604020202090204" pitchFamily="34" charset="0"/>
              <a:buChar char="•"/>
            </a:pPr>
            <a:r>
              <a:rPr lang="en-US" altLang="zh-CN" sz="2000" b="1" dirty="0">
                <a:solidFill>
                  <a:srgbClr val="4472C4">
                    <a:lumMod val="75000"/>
                  </a:srgbClr>
                </a:solidFill>
                <a:latin typeface="微软雅黑" charset="-122"/>
                <a:ea typeface="微软雅黑" charset="-122"/>
                <a:cs typeface="Arial" panose="020B0604020202090204" pitchFamily="34" charset="0"/>
              </a:rPr>
              <a:t>GRPO</a:t>
            </a:r>
            <a:r>
              <a:rPr lang="zh-CN" altLang="en-US" sz="2000" dirty="0">
                <a:solidFill>
                  <a:srgbClr val="4472C4">
                    <a:lumMod val="75000"/>
                  </a:srgbClr>
                </a:solidFill>
                <a:latin typeface="微软雅黑" charset="-122"/>
                <a:ea typeface="微软雅黑" charset="-122"/>
                <a:cs typeface="Arial" panose="020B0604020202090204" pitchFamily="34" charset="0"/>
              </a:rPr>
              <a:t>通过</a:t>
            </a:r>
            <a:r>
              <a:rPr lang="zh-CN" altLang="en-US" sz="2000" b="1" dirty="0">
                <a:solidFill>
                  <a:srgbClr val="ED7D31"/>
                </a:solidFill>
                <a:latin typeface="微软雅黑" charset="-122"/>
                <a:ea typeface="微软雅黑" charset="-122"/>
                <a:cs typeface="Arial" panose="020B0604020202090204" pitchFamily="34" charset="0"/>
              </a:rPr>
              <a:t>组内相对比较和去价值网络</a:t>
            </a:r>
            <a:r>
              <a:rPr lang="zh-CN" altLang="en-US" sz="2000" dirty="0">
                <a:solidFill>
                  <a:srgbClr val="4472C4">
                    <a:lumMod val="75000"/>
                  </a:srgbClr>
                </a:solidFill>
                <a:latin typeface="微软雅黑" charset="-122"/>
                <a:ea typeface="微软雅黑" charset="-122"/>
                <a:cs typeface="Arial" panose="020B0604020202090204" pitchFamily="34" charset="0"/>
              </a:rPr>
              <a:t>，将强化学习转变为基于群体统计的排序优化，在保持</a:t>
            </a:r>
            <a:r>
              <a:rPr lang="en-US" altLang="zh-CN" sz="2000" dirty="0">
                <a:solidFill>
                  <a:srgbClr val="4472C4">
                    <a:lumMod val="75000"/>
                  </a:srgbClr>
                </a:solidFill>
                <a:latin typeface="微软雅黑" charset="-122"/>
                <a:ea typeface="微软雅黑" charset="-122"/>
                <a:cs typeface="Arial" panose="020B0604020202090204" pitchFamily="34" charset="0"/>
              </a:rPr>
              <a:t>PPO</a:t>
            </a:r>
            <a:r>
              <a:rPr lang="zh-CN" altLang="en-US" sz="2000" dirty="0">
                <a:solidFill>
                  <a:srgbClr val="4472C4">
                    <a:lumMod val="75000"/>
                  </a:srgbClr>
                </a:solidFill>
                <a:latin typeface="微软雅黑" charset="-122"/>
                <a:ea typeface="微软雅黑" charset="-122"/>
                <a:cs typeface="Arial" panose="020B0604020202090204" pitchFamily="34" charset="0"/>
              </a:rPr>
              <a:t>稳定性的同时显著降低计算成本。</a:t>
            </a:r>
            <a:endParaRPr lang="en-US" altLang="zh-CN" sz="2000" dirty="0">
              <a:solidFill>
                <a:srgbClr val="4472C4">
                  <a:lumMod val="75000"/>
                </a:srgbClr>
              </a:solidFill>
              <a:latin typeface="微软雅黑" charset="-122"/>
              <a:ea typeface="微软雅黑" charset="-122"/>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525"/>
            <a:ext cx="1101090" cy="1101090"/>
          </a:xfrm>
          <a:prstGeom prst="rect">
            <a:avLst/>
          </a:prstGeom>
        </p:spPr>
      </p:pic>
      <p:sp>
        <p:nvSpPr>
          <p:cNvPr id="3" name="标题 3"/>
          <p:cNvSpPr txBox="1"/>
          <p:nvPr/>
        </p:nvSpPr>
        <p:spPr>
          <a:xfrm>
            <a:off x="429856" y="2358548"/>
            <a:ext cx="11315578" cy="21407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ts val="6000"/>
              </a:lnSpc>
              <a:spcBef>
                <a:spcPts val="800"/>
              </a:spcBef>
            </a:pPr>
            <a:r>
              <a:rPr lang="zh-CN" altLang="en-US" b="1" dirty="0">
                <a:solidFill>
                  <a:schemeClr val="accent1">
                    <a:lumMod val="75000"/>
                  </a:schemeClr>
                </a:solidFill>
                <a:latin typeface="微软雅黑" charset="-122"/>
                <a:ea typeface="微软雅黑" charset="-122"/>
                <a:cs typeface="+mn-cs"/>
              </a:rPr>
              <a:t>三</a:t>
            </a:r>
            <a:r>
              <a:rPr lang="en-US" altLang="zh-CN" b="1" dirty="0">
                <a:solidFill>
                  <a:schemeClr val="accent1">
                    <a:lumMod val="75000"/>
                  </a:schemeClr>
                </a:solidFill>
                <a:latin typeface="微软雅黑" charset="-122"/>
                <a:ea typeface="微软雅黑" charset="-122"/>
                <a:cs typeface="+mn-cs"/>
              </a:rPr>
              <a:t>、LoRA</a:t>
            </a:r>
            <a:endParaRPr lang="en-US" altLang="zh-CN" b="1" dirty="0">
              <a:solidFill>
                <a:schemeClr val="accent1">
                  <a:lumMod val="75000"/>
                </a:schemeClr>
              </a:solidFill>
              <a:latin typeface="微软雅黑" charset="-122"/>
              <a:ea typeface="微软雅黑"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3632200" cy="646331"/>
          </a:xfrm>
          <a:prstGeom prst="rect">
            <a:avLst/>
          </a:prstGeom>
          <a:noFill/>
        </p:spPr>
        <p:txBody>
          <a:bodyPr wrap="square" lIns="91440" tIns="45720" rIns="91440" bIns="45720">
            <a:spAutoFit/>
          </a:bodyPr>
          <a:lstStyle/>
          <a:p>
            <a:r>
              <a:rPr lang="en-US" altLang="zh-CN" sz="3600" b="1" dirty="0">
                <a:solidFill>
                  <a:schemeClr val="bg1"/>
                </a:solidFill>
                <a:latin typeface="黑体" panose="02010609060101010101" pitchFamily="49" charset="-122"/>
                <a:ea typeface="黑体" panose="02010609060101010101" pitchFamily="49" charset="-122"/>
              </a:rPr>
              <a:t>LoRA</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3" name="灯片编号占位符 1"/>
          <p:cNvSpPr>
            <a:spLocks noGrp="1"/>
          </p:cNvSpPr>
          <p:nvPr>
            <p:ph type="sldNum" sz="quarter" idx="12"/>
          </p:nvPr>
        </p:nvSpPr>
        <p:spPr>
          <a:xfrm>
            <a:off x="9065699" y="5684974"/>
            <a:ext cx="2743200" cy="365125"/>
          </a:xfrm>
        </p:spPr>
        <p:txBody>
          <a:bodyPr/>
          <a:lstStyle/>
          <a:p>
            <a:fld id="{2363ED8F-F657-44B0-8016-55A59B92C3F6}" type="slidenum">
              <a:rPr lang="zh-CN" altLang="en-US" smtClean="0"/>
            </a:fld>
            <a:endParaRPr lang="zh-CN" altLang="en-US"/>
          </a:p>
        </p:txBody>
      </p:sp>
      <p:sp>
        <p:nvSpPr>
          <p:cNvPr id="104" name="文本框 103"/>
          <p:cNvSpPr txBox="1"/>
          <p:nvPr/>
        </p:nvSpPr>
        <p:spPr>
          <a:xfrm>
            <a:off x="9420527" y="5711545"/>
            <a:ext cx="1946937" cy="338554"/>
          </a:xfrm>
          <a:prstGeom prst="rect">
            <a:avLst/>
          </a:prstGeom>
          <a:noFill/>
        </p:spPr>
        <p:txBody>
          <a:bodyPr wrap="square" rtlCol="0">
            <a:spAutoFit/>
          </a:bodyPr>
          <a:lstStyle/>
          <a:p>
            <a:r>
              <a:rPr lang="en-US" altLang="zh-CN" sz="1600" b="1" dirty="0">
                <a:latin typeface="微软雅黑" charset="-122"/>
                <a:ea typeface="微软雅黑" charset="-122"/>
              </a:rPr>
              <a:t>LoRA</a:t>
            </a:r>
            <a:r>
              <a:rPr lang="zh-CN" altLang="en-US" sz="1600" b="1" dirty="0">
                <a:latin typeface="微软雅黑" charset="-122"/>
                <a:ea typeface="微软雅黑" charset="-122"/>
              </a:rPr>
              <a:t>操作示意图</a:t>
            </a:r>
            <a:endParaRPr lang="zh-CN" altLang="en-US" sz="1600" b="1" dirty="0">
              <a:latin typeface="微软雅黑" charset="-122"/>
              <a:ea typeface="微软雅黑" charset="-122"/>
            </a:endParaRPr>
          </a:p>
        </p:txBody>
      </p:sp>
      <p:sp>
        <p:nvSpPr>
          <p:cNvPr id="14" name="文本框 13"/>
          <p:cNvSpPr txBox="1"/>
          <p:nvPr/>
        </p:nvSpPr>
        <p:spPr>
          <a:xfrm>
            <a:off x="0" y="729859"/>
            <a:ext cx="10745979" cy="175323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en-US" altLang="zh-CN" sz="2400" dirty="0">
                <a:solidFill>
                  <a:srgbClr val="4472C4">
                    <a:lumMod val="75000"/>
                  </a:srgbClr>
                </a:solidFill>
                <a:latin typeface="微软雅黑" charset="0"/>
                <a:ea typeface="微软雅黑" charset="0"/>
                <a:cs typeface="微软雅黑" charset="0"/>
              </a:rPr>
              <a:t>LoRA</a:t>
            </a:r>
            <a:r>
              <a:rPr lang="zh-CN" altLang="en-US" sz="2400" dirty="0">
                <a:solidFill>
                  <a:srgbClr val="4472C4">
                    <a:lumMod val="75000"/>
                  </a:srgbClr>
                </a:solidFill>
                <a:latin typeface="微软雅黑" charset="0"/>
                <a:ea typeface="微软雅黑" charset="0"/>
                <a:cs typeface="微软雅黑" charset="0"/>
              </a:rPr>
              <a:t>是一种低资源消耗的微调方法，其的创新点为在选择少量参数更新基础上，对参数的更新方式进行设计，将更新量分解为低秩矩阵。</a:t>
            </a:r>
            <a:endParaRPr lang="en-US" altLang="zh-CN" sz="2400" dirty="0">
              <a:solidFill>
                <a:srgbClr val="4472C4">
                  <a:lumMod val="75000"/>
                </a:srgbClr>
              </a:solidFill>
              <a:latin typeface="微软雅黑" charset="0"/>
              <a:ea typeface="微软雅黑" charset="0"/>
              <a:cs typeface="微软雅黑" charset="0"/>
            </a:endParaRPr>
          </a:p>
          <a:p>
            <a:pPr marL="457200" indent="-457200">
              <a:lnSpc>
                <a:spcPct val="150000"/>
              </a:lnSpc>
              <a:buFont typeface="Arial" panose="020B0604020202090204" pitchFamily="34" charset="0"/>
              <a:buChar char="•"/>
            </a:pPr>
            <a:endParaRPr lang="en-US" altLang="zh-CN" sz="2400" dirty="0">
              <a:solidFill>
                <a:srgbClr val="4472C4">
                  <a:lumMod val="75000"/>
                </a:srgbClr>
              </a:solidFill>
              <a:latin typeface="微软雅黑" charset="0"/>
              <a:ea typeface="微软雅黑" charset="0"/>
              <a:cs typeface="微软雅黑" charset="0"/>
            </a:endParaRPr>
          </a:p>
        </p:txBody>
      </p:sp>
      <mc:AlternateContent xmlns:mc="http://schemas.openxmlformats.org/markup-compatibility/2006">
        <mc:Choice xmlns:a14="http://schemas.microsoft.com/office/drawing/2010/main" Requires="a14">
          <p:sp>
            <p:nvSpPr>
              <p:cNvPr id="80" name="文本框 79"/>
              <p:cNvSpPr txBox="1"/>
              <p:nvPr/>
            </p:nvSpPr>
            <p:spPr>
              <a:xfrm>
                <a:off x="2016909" y="5289283"/>
                <a:ext cx="524387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l-PL" altLang="zh-CN" sz="2400" i="1" smtClean="0">
                          <a:latin typeface="Cambria Math" panose="02040503050406030204" pitchFamily="18" charset="0"/>
                        </a:rPr>
                        <m:t>ℎ</m:t>
                      </m:r>
                      <m:r>
                        <a:rPr lang="en-US" altLang="zh-CN" sz="2400" b="0" i="1" smtClean="0">
                          <a:latin typeface="Cambria Math" panose="02040503050406030204" pitchFamily="18" charset="0"/>
                        </a:rPr>
                        <m:t>=</m:t>
                      </m:r>
                      <m:r>
                        <a:rPr lang="pl-PL" altLang="zh-CN" sz="2400" i="1">
                          <a:latin typeface="Cambria Math" panose="02040503050406030204" pitchFamily="18" charset="0"/>
                        </a:rPr>
                        <m:t>𝑊𝑋</m:t>
                      </m:r>
                      <m:r>
                        <a:rPr lang="pl-PL" altLang="zh-CN" sz="2400" i="1" smtClean="0">
                          <a:latin typeface="Cambria Math" panose="02040503050406030204" pitchFamily="18" charset="0"/>
                        </a:rPr>
                        <m:t>=</m:t>
                      </m:r>
                      <m:sSub>
                        <m:sSubPr>
                          <m:ctrlPr>
                            <a:rPr lang="pl-PL" altLang="zh-CN" sz="2400" i="1" smtClean="0">
                              <a:latin typeface="Cambria Math" panose="02040503050406030204" pitchFamily="18" charset="0"/>
                            </a:rPr>
                          </m:ctrlPr>
                        </m:sSubPr>
                        <m:e>
                          <m:r>
                            <a:rPr lang="pl-PL" altLang="zh-CN" sz="2400" i="1">
                              <a:latin typeface="Cambria Math" panose="02040503050406030204" pitchFamily="18" charset="0"/>
                            </a:rPr>
                            <m:t>𝑊</m:t>
                          </m:r>
                        </m:e>
                        <m:sub>
                          <m:r>
                            <a:rPr lang="en-US" altLang="zh-CN" sz="2400" b="0" i="1" smtClean="0">
                              <a:latin typeface="Cambria Math" panose="02040503050406030204" pitchFamily="18" charset="0"/>
                            </a:rPr>
                            <m:t>0</m:t>
                          </m:r>
                        </m:sub>
                      </m:sSub>
                      <m:r>
                        <a:rPr lang="pl-PL" altLang="zh-CN" sz="2400" i="1">
                          <a:latin typeface="Cambria Math" panose="02040503050406030204" pitchFamily="18" charset="0"/>
                        </a:rPr>
                        <m:t>𝑋</m:t>
                      </m:r>
                      <m:r>
                        <a:rPr lang="pl-PL" altLang="zh-CN" sz="2400" i="1">
                          <a:latin typeface="Cambria Math" panose="02040503050406030204" pitchFamily="18" charset="0"/>
                        </a:rPr>
                        <m:t>+</m:t>
                      </m:r>
                      <m:r>
                        <m:rPr>
                          <m:sty m:val="p"/>
                        </m:rPr>
                        <a:rPr lang="pl-PL" altLang="zh-CN" sz="2400" i="0">
                          <a:latin typeface="Cambria Math" panose="02040503050406030204" pitchFamily="18" charset="0"/>
                        </a:rPr>
                        <m:t>Δ</m:t>
                      </m:r>
                      <m:r>
                        <a:rPr lang="pl-PL" altLang="zh-CN" sz="2400" i="1" smtClean="0">
                          <a:latin typeface="Cambria Math" panose="02040503050406030204" pitchFamily="18" charset="0"/>
                        </a:rPr>
                        <m:t>𝑊𝑋</m:t>
                      </m:r>
                      <m:r>
                        <a:rPr lang="pl-PL" altLang="zh-CN" sz="2400" i="1" smtClean="0">
                          <a:latin typeface="Cambria Math" panose="02040503050406030204" pitchFamily="18" charset="0"/>
                        </a:rPr>
                        <m:t> =</m:t>
                      </m:r>
                      <m:sSub>
                        <m:sSubPr>
                          <m:ctrlPr>
                            <a:rPr lang="pl-PL" altLang="zh-CN" sz="2400" i="1">
                              <a:latin typeface="Cambria Math" panose="02040503050406030204" pitchFamily="18" charset="0"/>
                            </a:rPr>
                          </m:ctrlPr>
                        </m:sSubPr>
                        <m:e>
                          <m:r>
                            <a:rPr lang="pl-PL" altLang="zh-CN" sz="2400" i="1">
                              <a:latin typeface="Cambria Math" panose="02040503050406030204" pitchFamily="18" charset="0"/>
                            </a:rPr>
                            <m:t>𝑊</m:t>
                          </m:r>
                        </m:e>
                        <m:sub>
                          <m:r>
                            <a:rPr lang="en-US" altLang="zh-CN" sz="2400" i="1">
                              <a:latin typeface="Cambria Math" panose="02040503050406030204" pitchFamily="18" charset="0"/>
                            </a:rPr>
                            <m:t>0</m:t>
                          </m:r>
                        </m:sub>
                      </m:sSub>
                      <m:r>
                        <a:rPr lang="pl-PL" altLang="zh-CN" sz="2400" i="1">
                          <a:latin typeface="Cambria Math" panose="02040503050406030204" pitchFamily="18" charset="0"/>
                        </a:rPr>
                        <m:t>𝑋</m:t>
                      </m:r>
                      <m:r>
                        <a:rPr lang="pl-PL" altLang="zh-CN" sz="2400" i="1">
                          <a:latin typeface="Cambria Math" panose="02040503050406030204" pitchFamily="18" charset="0"/>
                        </a:rPr>
                        <m:t>+</m:t>
                      </m:r>
                      <m:r>
                        <a:rPr lang="pl-PL" altLang="zh-CN" sz="2400" i="1">
                          <a:latin typeface="Cambria Math" panose="02040503050406030204" pitchFamily="18" charset="0"/>
                        </a:rPr>
                        <m:t>𝐵𝐴𝑋</m:t>
                      </m:r>
                    </m:oMath>
                  </m:oMathPara>
                </a14:m>
                <a:endParaRPr lang="zh-CN" altLang="en-US" sz="2400" dirty="0"/>
              </a:p>
            </p:txBody>
          </p:sp>
        </mc:Choice>
        <mc:Fallback>
          <p:sp>
            <p:nvSpPr>
              <p:cNvPr id="80" name="文本框 79"/>
              <p:cNvSpPr txBox="1">
                <a:spLocks noRot="1" noChangeAspect="1" noMove="1" noResize="1" noEditPoints="1" noAdjustHandles="1" noChangeArrowheads="1" noChangeShapeType="1" noTextEdit="1"/>
              </p:cNvSpPr>
              <p:nvPr/>
            </p:nvSpPr>
            <p:spPr>
              <a:xfrm>
                <a:off x="2016909" y="5289283"/>
                <a:ext cx="5243871" cy="369332"/>
              </a:xfrm>
              <a:prstGeom prst="rect">
                <a:avLst/>
              </a:prstGeom>
              <a:blipFill rotWithShape="1">
                <a:blip r:embed="rId3"/>
                <a:stretch>
                  <a:fillRect l="-3" t="-100" r="-2043" b="-15954"/>
                </a:stretch>
              </a:blipFill>
            </p:spPr>
            <p:txBody>
              <a:bodyPr/>
              <a:lstStyle/>
              <a:p>
                <a:r>
                  <a:rPr lang="zh-CN" altLang="en-US">
                    <a:noFill/>
                  </a:rPr>
                  <a:t> </a:t>
                </a:r>
              </a:p>
            </p:txBody>
          </p:sp>
        </mc:Fallback>
      </mc:AlternateContent>
      <p:pic>
        <p:nvPicPr>
          <p:cNvPr id="75" name="图片 74"/>
          <p:cNvPicPr>
            <a:picLocks noChangeAspect="1"/>
          </p:cNvPicPr>
          <p:nvPr/>
        </p:nvPicPr>
        <p:blipFill>
          <a:blip r:embed="rId4"/>
          <a:stretch>
            <a:fillRect/>
          </a:stretch>
        </p:blipFill>
        <p:spPr>
          <a:xfrm>
            <a:off x="8681412" y="2483854"/>
            <a:ext cx="3219171" cy="3179776"/>
          </a:xfrm>
          <a:prstGeom prst="rect">
            <a:avLst/>
          </a:prstGeom>
        </p:spPr>
      </p:pic>
      <p:sp>
        <p:nvSpPr>
          <p:cNvPr id="2" name="对话气泡: 矩形 1"/>
          <p:cNvSpPr/>
          <p:nvPr/>
        </p:nvSpPr>
        <p:spPr>
          <a:xfrm>
            <a:off x="3236109" y="4819757"/>
            <a:ext cx="903783" cy="259080"/>
          </a:xfrm>
          <a:prstGeom prst="wedgeRectCallout">
            <a:avLst>
              <a:gd name="adj1" fmla="val -3128"/>
              <a:gd name="adj2" fmla="val 1194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charset="-122"/>
                <a:ea typeface="微软雅黑" charset="-122"/>
              </a:rPr>
              <a:t>原始权重</a:t>
            </a:r>
            <a:endParaRPr lang="zh-CN" altLang="en-US" sz="1400" dirty="0">
              <a:latin typeface="微软雅黑" charset="-122"/>
              <a:ea typeface="微软雅黑" charset="-122"/>
            </a:endParaRPr>
          </a:p>
        </p:txBody>
      </p:sp>
      <p:sp>
        <p:nvSpPr>
          <p:cNvPr id="3" name="对话气泡: 矩形 2"/>
          <p:cNvSpPr/>
          <p:nvPr/>
        </p:nvSpPr>
        <p:spPr>
          <a:xfrm>
            <a:off x="3236108" y="5869061"/>
            <a:ext cx="903783" cy="259080"/>
          </a:xfrm>
          <a:prstGeom prst="wedgeRectCallout">
            <a:avLst>
              <a:gd name="adj1" fmla="val 37342"/>
              <a:gd name="adj2" fmla="val -1335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charset="-122"/>
                <a:ea typeface="微软雅黑" charset="-122"/>
              </a:rPr>
              <a:t>模型输入</a:t>
            </a:r>
            <a:endParaRPr lang="zh-CN" altLang="en-US" sz="1400" dirty="0">
              <a:latin typeface="微软雅黑" charset="-122"/>
              <a:ea typeface="微软雅黑" charset="-122"/>
            </a:endParaRPr>
          </a:p>
        </p:txBody>
      </p:sp>
      <p:sp>
        <p:nvSpPr>
          <p:cNvPr id="5" name="对话气泡: 矩形 4"/>
          <p:cNvSpPr/>
          <p:nvPr/>
        </p:nvSpPr>
        <p:spPr>
          <a:xfrm>
            <a:off x="4332624" y="4819757"/>
            <a:ext cx="903783" cy="259080"/>
          </a:xfrm>
          <a:prstGeom prst="wedgeRectCallout">
            <a:avLst>
              <a:gd name="adj1" fmla="val -3128"/>
              <a:gd name="adj2" fmla="val 1194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charset="-122"/>
                <a:ea typeface="微软雅黑" charset="-122"/>
              </a:rPr>
              <a:t>权重变化</a:t>
            </a:r>
            <a:endParaRPr lang="zh-CN" altLang="en-US" sz="1400" dirty="0">
              <a:latin typeface="微软雅黑" charset="-122"/>
              <a:ea typeface="微软雅黑" charset="-122"/>
            </a:endParaRPr>
          </a:p>
        </p:txBody>
      </p:sp>
      <p:sp>
        <p:nvSpPr>
          <p:cNvPr id="8" name="对话气泡: 矩形 7"/>
          <p:cNvSpPr/>
          <p:nvPr/>
        </p:nvSpPr>
        <p:spPr>
          <a:xfrm>
            <a:off x="1369208" y="5869061"/>
            <a:ext cx="903783" cy="259080"/>
          </a:xfrm>
          <a:prstGeom prst="wedgeRectCallout">
            <a:avLst>
              <a:gd name="adj1" fmla="val 37342"/>
              <a:gd name="adj2" fmla="val -1335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charset="-122"/>
                <a:ea typeface="微软雅黑" charset="-122"/>
              </a:rPr>
              <a:t>模型输出</a:t>
            </a:r>
            <a:endParaRPr lang="zh-CN" altLang="en-US" sz="1400" dirty="0">
              <a:latin typeface="微软雅黑" charset="-122"/>
              <a:ea typeface="微软雅黑" charset="-122"/>
            </a:endParaRPr>
          </a:p>
        </p:txBody>
      </p:sp>
      <p:sp>
        <p:nvSpPr>
          <p:cNvPr id="9" name="对话气泡: 矩形 8"/>
          <p:cNvSpPr/>
          <p:nvPr/>
        </p:nvSpPr>
        <p:spPr>
          <a:xfrm>
            <a:off x="6247055" y="4847772"/>
            <a:ext cx="903783" cy="259080"/>
          </a:xfrm>
          <a:prstGeom prst="wedgeRectCallout">
            <a:avLst>
              <a:gd name="adj1" fmla="val -3128"/>
              <a:gd name="adj2" fmla="val 1194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charset="-122"/>
                <a:ea typeface="微软雅黑" charset="-122"/>
              </a:rPr>
              <a:t>低秩矩阵</a:t>
            </a:r>
            <a:endParaRPr lang="zh-CN" altLang="en-US" sz="1400" dirty="0">
              <a:latin typeface="微软雅黑" charset="-122"/>
              <a:ea typeface="微软雅黑" charset="-122"/>
            </a:endParaRPr>
          </a:p>
        </p:txBody>
      </p:sp>
      <p:sp>
        <p:nvSpPr>
          <p:cNvPr id="12" name="文本框 11"/>
          <p:cNvSpPr txBox="1"/>
          <p:nvPr/>
        </p:nvSpPr>
        <p:spPr>
          <a:xfrm>
            <a:off x="0" y="1723958"/>
            <a:ext cx="8488680" cy="2861310"/>
          </a:xfrm>
          <a:prstGeom prst="rect">
            <a:avLst/>
          </a:prstGeom>
          <a:noFill/>
        </p:spPr>
        <p:txBody>
          <a:bodyPr wrap="square">
            <a:spAutoFit/>
          </a:bodyPr>
          <a:lstStyle/>
          <a:p>
            <a:pPr marL="457200" indent="-457200">
              <a:lnSpc>
                <a:spcPct val="150000"/>
              </a:lnSpc>
              <a:buFont typeface="Arial" panose="020B0604020202090204" pitchFamily="34" charset="0"/>
              <a:buChar char="•"/>
            </a:pPr>
            <a:r>
              <a:rPr lang="en-US" altLang="zh-CN" sz="2400" dirty="0">
                <a:solidFill>
                  <a:srgbClr val="4472C4">
                    <a:lumMod val="75000"/>
                  </a:srgbClr>
                </a:solidFill>
                <a:latin typeface="微软雅黑" charset="0"/>
                <a:ea typeface="微软雅黑" charset="0"/>
                <a:cs typeface="微软雅黑" charset="0"/>
              </a:rPr>
              <a:t>LoRA</a:t>
            </a:r>
            <a:r>
              <a:rPr lang="zh-CN" altLang="en-US" sz="2400" dirty="0">
                <a:solidFill>
                  <a:srgbClr val="4472C4">
                    <a:lumMod val="75000"/>
                  </a:srgbClr>
                </a:solidFill>
                <a:latin typeface="微软雅黑" charset="0"/>
                <a:ea typeface="微软雅黑" charset="0"/>
                <a:cs typeface="微软雅黑" charset="0"/>
              </a:rPr>
              <a:t>特点：</a:t>
            </a:r>
            <a:endParaRPr lang="en-US" altLang="zh-CN" sz="24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400" dirty="0">
                <a:solidFill>
                  <a:srgbClr val="4472C4">
                    <a:lumMod val="75000"/>
                  </a:srgbClr>
                </a:solidFill>
                <a:latin typeface="微软雅黑" charset="0"/>
                <a:ea typeface="微软雅黑" charset="0"/>
                <a:cs typeface="微软雅黑" charset="0"/>
              </a:rPr>
              <a:t>需要微调的参数少</a:t>
            </a:r>
            <a:r>
              <a:rPr lang="en-US" altLang="zh-CN" sz="2400" dirty="0">
                <a:solidFill>
                  <a:srgbClr val="4472C4">
                    <a:lumMod val="75000"/>
                  </a:srgbClr>
                </a:solidFill>
                <a:latin typeface="微软雅黑" charset="0"/>
                <a:ea typeface="微软雅黑" charset="0"/>
                <a:cs typeface="微软雅黑" charset="0"/>
              </a:rPr>
              <a:t>——</a:t>
            </a:r>
            <a:r>
              <a:rPr lang="zh-CN" altLang="en-US" sz="2400" dirty="0">
                <a:solidFill>
                  <a:srgbClr val="4472C4">
                    <a:lumMod val="75000"/>
                  </a:srgbClr>
                </a:solidFill>
                <a:latin typeface="微软雅黑" charset="0"/>
                <a:ea typeface="微软雅黑" charset="0"/>
                <a:cs typeface="微软雅黑" charset="0"/>
              </a:rPr>
              <a:t>训练时硬件要求低</a:t>
            </a:r>
            <a:endParaRPr lang="en-US" altLang="zh-CN" sz="24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400" dirty="0">
                <a:solidFill>
                  <a:srgbClr val="4472C4">
                    <a:lumMod val="75000"/>
                  </a:srgbClr>
                </a:solidFill>
                <a:latin typeface="微软雅黑" charset="0"/>
                <a:ea typeface="微软雅黑" charset="0"/>
                <a:cs typeface="微软雅黑" charset="0"/>
              </a:rPr>
              <a:t>新增参数可与原始参数合并</a:t>
            </a:r>
            <a:r>
              <a:rPr lang="en-US" altLang="zh-CN" sz="2400" dirty="0">
                <a:solidFill>
                  <a:srgbClr val="4472C4">
                    <a:lumMod val="75000"/>
                  </a:srgbClr>
                </a:solidFill>
                <a:latin typeface="微软雅黑" charset="0"/>
                <a:ea typeface="微软雅黑" charset="0"/>
                <a:cs typeface="微软雅黑" charset="0"/>
              </a:rPr>
              <a:t>——</a:t>
            </a:r>
            <a:r>
              <a:rPr lang="zh-CN" altLang="en-US" sz="2400" dirty="0">
                <a:solidFill>
                  <a:srgbClr val="4472C4">
                    <a:lumMod val="75000"/>
                  </a:srgbClr>
                </a:solidFill>
                <a:latin typeface="微软雅黑" charset="0"/>
                <a:ea typeface="微软雅黑" charset="0"/>
                <a:cs typeface="微软雅黑" charset="0"/>
              </a:rPr>
              <a:t>推理时无额外开销</a:t>
            </a:r>
            <a:endParaRPr lang="en-US" altLang="zh-CN" sz="24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400" dirty="0">
                <a:solidFill>
                  <a:srgbClr val="4472C4">
                    <a:lumMod val="75000"/>
                  </a:srgbClr>
                </a:solidFill>
                <a:latin typeface="微软雅黑" charset="0"/>
                <a:ea typeface="微软雅黑" charset="0"/>
                <a:cs typeface="微软雅黑" charset="0"/>
              </a:rPr>
              <a:t>对不同下游任务，只需存储变化的权重</a:t>
            </a:r>
            <a:r>
              <a:rPr lang="en-US" altLang="zh-CN" sz="2400" dirty="0">
                <a:solidFill>
                  <a:srgbClr val="4472C4">
                    <a:lumMod val="75000"/>
                  </a:srgbClr>
                </a:solidFill>
                <a:latin typeface="微软雅黑" charset="0"/>
                <a:ea typeface="微软雅黑" charset="0"/>
                <a:cs typeface="微软雅黑" charset="0"/>
              </a:rPr>
              <a:t>——</a:t>
            </a:r>
            <a:r>
              <a:rPr lang="zh-CN" altLang="en-US" sz="2400" dirty="0">
                <a:solidFill>
                  <a:srgbClr val="4472C4">
                    <a:lumMod val="75000"/>
                  </a:srgbClr>
                </a:solidFill>
                <a:latin typeface="微软雅黑" charset="0"/>
                <a:ea typeface="微软雅黑" charset="0"/>
                <a:cs typeface="微软雅黑" charset="0"/>
              </a:rPr>
              <a:t>在下游任务多的场景下，模型的存储与切换都更为灵活</a:t>
            </a:r>
            <a:endParaRPr lang="en-US" altLang="zh-CN" sz="2400" dirty="0">
              <a:solidFill>
                <a:srgbClr val="4472C4">
                  <a:lumMod val="75000"/>
                </a:srgbClr>
              </a:solidFill>
              <a:latin typeface="微软雅黑" charset="0"/>
              <a:ea typeface="微软雅黑" charset="0"/>
              <a:cs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3632200" cy="646331"/>
          </a:xfrm>
          <a:prstGeom prst="rect">
            <a:avLst/>
          </a:prstGeom>
          <a:noFill/>
        </p:spPr>
        <p:txBody>
          <a:bodyPr wrap="square" lIns="91440" tIns="45720" rIns="91440" bIns="45720">
            <a:spAutoFit/>
          </a:bodyPr>
          <a:lstStyle/>
          <a:p>
            <a:r>
              <a:rPr lang="en-US" altLang="zh-CN" sz="3600" b="1" dirty="0">
                <a:solidFill>
                  <a:schemeClr val="bg1"/>
                </a:solidFill>
                <a:latin typeface="黑体" panose="02010609060101010101" pitchFamily="49" charset="-122"/>
                <a:ea typeface="黑体" panose="02010609060101010101" pitchFamily="49" charset="-122"/>
              </a:rPr>
              <a:t>LoRA</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3" name="灯片编号占位符 1"/>
          <p:cNvSpPr>
            <a:spLocks noGrp="1"/>
          </p:cNvSpPr>
          <p:nvPr>
            <p:ph type="sldNum" sz="quarter" idx="12"/>
          </p:nvPr>
        </p:nvSpPr>
        <p:spPr>
          <a:xfrm>
            <a:off x="6891526" y="6423043"/>
            <a:ext cx="2743200" cy="365125"/>
          </a:xfrm>
        </p:spPr>
        <p:txBody>
          <a:bodyPr/>
          <a:lstStyle/>
          <a:p>
            <a:fld id="{2363ED8F-F657-44B0-8016-55A59B92C3F6}" type="slidenum">
              <a:rPr lang="zh-CN" altLang="en-US" smtClean="0"/>
            </a:fld>
            <a:endParaRPr lang="zh-CN" altLang="en-US"/>
          </a:p>
        </p:txBody>
      </p:sp>
      <p:sp>
        <p:nvSpPr>
          <p:cNvPr id="3" name="矩形: 圆角 2"/>
          <p:cNvSpPr/>
          <p:nvPr/>
        </p:nvSpPr>
        <p:spPr>
          <a:xfrm>
            <a:off x="1629482" y="3326873"/>
            <a:ext cx="8332389" cy="3216940"/>
          </a:xfrm>
          <a:prstGeom prst="roundRect">
            <a:avLst/>
          </a:prstGeom>
          <a:solidFill>
            <a:schemeClr val="bg2"/>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圆角 3"/>
          <p:cNvSpPr/>
          <p:nvPr/>
        </p:nvSpPr>
        <p:spPr>
          <a:xfrm>
            <a:off x="4201421" y="3601891"/>
            <a:ext cx="1779388" cy="2749924"/>
          </a:xfrm>
          <a:prstGeom prst="roundRect">
            <a:avLst/>
          </a:prstGeom>
          <a:solidFill>
            <a:schemeClr val="bg1">
              <a:lumMod val="8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5" name="组合 4"/>
          <p:cNvGrpSpPr/>
          <p:nvPr/>
        </p:nvGrpSpPr>
        <p:grpSpPr>
          <a:xfrm>
            <a:off x="1827876" y="3613255"/>
            <a:ext cx="1568630" cy="2847729"/>
            <a:chOff x="7646724" y="3209612"/>
            <a:chExt cx="1371209" cy="2633671"/>
          </a:xfrm>
          <a:solidFill>
            <a:srgbClr val="FBE3D7"/>
          </a:solidFill>
        </p:grpSpPr>
        <p:sp>
          <p:nvSpPr>
            <p:cNvPr id="8" name="矩形: 圆角 7"/>
            <p:cNvSpPr/>
            <p:nvPr/>
          </p:nvSpPr>
          <p:spPr>
            <a:xfrm>
              <a:off x="7646724" y="3209612"/>
              <a:ext cx="1371209" cy="2633670"/>
            </a:xfrm>
            <a:prstGeom prst="roundRect">
              <a:avLst/>
            </a:prstGeom>
            <a:solidFill>
              <a:srgbClr val="EBF1DE"/>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矩形: 圆角 8"/>
            <p:cNvSpPr/>
            <p:nvPr/>
          </p:nvSpPr>
          <p:spPr>
            <a:xfrm>
              <a:off x="7843038" y="5307161"/>
              <a:ext cx="978582" cy="261450"/>
            </a:xfrm>
            <a:prstGeom prst="roundRect">
              <a:avLst/>
            </a:prstGeom>
            <a:solidFill>
              <a:srgbClr val="FEF1EB"/>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tx1"/>
                  </a:solidFill>
                  <a:latin typeface="+mn-ea"/>
                </a:rPr>
                <a:t>归一化</a:t>
              </a:r>
              <a:endParaRPr lang="zh-CN" altLang="en-US" sz="900" b="1" dirty="0">
                <a:solidFill>
                  <a:schemeClr val="tx1"/>
                </a:solidFill>
                <a:latin typeface="+mn-ea"/>
              </a:endParaRPr>
            </a:p>
          </p:txBody>
        </p:sp>
        <p:sp>
          <p:nvSpPr>
            <p:cNvPr id="10" name="矩形: 圆角 9"/>
            <p:cNvSpPr/>
            <p:nvPr/>
          </p:nvSpPr>
          <p:spPr>
            <a:xfrm>
              <a:off x="7856003" y="4070067"/>
              <a:ext cx="940422" cy="261450"/>
            </a:xfrm>
            <a:prstGeom prst="roundRect">
              <a:avLst/>
            </a:prstGeom>
            <a:solidFill>
              <a:srgbClr val="FEF1EB"/>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tx1"/>
                  </a:solidFill>
                  <a:latin typeface="+mn-ea"/>
                </a:rPr>
                <a:t>归一化</a:t>
              </a:r>
              <a:endParaRPr lang="zh-CN" altLang="en-US" sz="1100" b="1" dirty="0">
                <a:solidFill>
                  <a:schemeClr val="tx1"/>
                </a:solidFill>
                <a:latin typeface="+mn-ea"/>
              </a:endParaRPr>
            </a:p>
          </p:txBody>
        </p:sp>
        <p:sp>
          <p:nvSpPr>
            <p:cNvPr id="11" name="矩形: 圆角 10"/>
            <p:cNvSpPr/>
            <p:nvPr/>
          </p:nvSpPr>
          <p:spPr>
            <a:xfrm>
              <a:off x="7856003" y="4748857"/>
              <a:ext cx="940422" cy="314952"/>
            </a:xfrm>
            <a:prstGeom prst="roundRect">
              <a:avLst/>
            </a:prstGeom>
            <a:solidFill>
              <a:srgbClr val="FEF1EB"/>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tx1"/>
                  </a:solidFill>
                  <a:latin typeface="+mn-ea"/>
                </a:rPr>
                <a:t>加入</a:t>
              </a:r>
              <a:r>
                <a:rPr lang="en-US" altLang="zh-CN" sz="900" b="1" dirty="0">
                  <a:solidFill>
                    <a:schemeClr val="tx1"/>
                  </a:solidFill>
                  <a:latin typeface="+mn-ea"/>
                </a:rPr>
                <a:t>LoRA</a:t>
              </a:r>
              <a:r>
                <a:rPr lang="zh-CN" altLang="en-US" sz="900" b="1" dirty="0">
                  <a:solidFill>
                    <a:schemeClr val="tx1"/>
                  </a:solidFill>
                  <a:latin typeface="+mn-ea"/>
                </a:rPr>
                <a:t>的</a:t>
              </a:r>
              <a:endParaRPr lang="en-US" altLang="zh-CN" sz="900" b="1" dirty="0">
                <a:solidFill>
                  <a:schemeClr val="tx1"/>
                </a:solidFill>
                <a:latin typeface="+mn-ea"/>
              </a:endParaRPr>
            </a:p>
            <a:p>
              <a:pPr algn="ctr"/>
              <a:r>
                <a:rPr lang="zh-CN" altLang="en-US" sz="900" b="1" dirty="0">
                  <a:solidFill>
                    <a:schemeClr val="tx1"/>
                  </a:solidFill>
                  <a:latin typeface="+mn-ea"/>
                </a:rPr>
                <a:t>多头注意力</a:t>
              </a:r>
              <a:endParaRPr lang="zh-CN" altLang="en-US" sz="900" b="1" dirty="0">
                <a:solidFill>
                  <a:schemeClr val="tx1"/>
                </a:solidFill>
                <a:latin typeface="+mn-ea"/>
              </a:endParaRPr>
            </a:p>
          </p:txBody>
        </p:sp>
        <p:sp>
          <p:nvSpPr>
            <p:cNvPr id="15" name="矩形: 圆角 14"/>
            <p:cNvSpPr/>
            <p:nvPr/>
          </p:nvSpPr>
          <p:spPr>
            <a:xfrm>
              <a:off x="7856003" y="3697624"/>
              <a:ext cx="959070" cy="261450"/>
            </a:xfrm>
            <a:prstGeom prst="roundRect">
              <a:avLst/>
            </a:prstGeom>
            <a:solidFill>
              <a:srgbClr val="FEF1EB"/>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tx1"/>
                  </a:solidFill>
                  <a:latin typeface="+mn-ea"/>
                </a:rPr>
                <a:t>多层感知机</a:t>
              </a:r>
              <a:endParaRPr lang="zh-CN" altLang="en-US" sz="900" b="1" dirty="0">
                <a:solidFill>
                  <a:schemeClr val="tx1"/>
                </a:solidFill>
                <a:latin typeface="+mn-ea"/>
              </a:endParaRPr>
            </a:p>
          </p:txBody>
        </p:sp>
        <p:cxnSp>
          <p:nvCxnSpPr>
            <p:cNvPr id="16" name="直接箭头连接符 15"/>
            <p:cNvCxnSpPr>
              <a:stCxn id="8" idx="2"/>
              <a:endCxn id="9" idx="2"/>
            </p:cNvCxnSpPr>
            <p:nvPr/>
          </p:nvCxnSpPr>
          <p:spPr>
            <a:xfrm flipV="1">
              <a:off x="8332329" y="5568611"/>
              <a:ext cx="0" cy="274672"/>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0"/>
            </p:cNvCxnSpPr>
            <p:nvPr/>
          </p:nvCxnSpPr>
          <p:spPr>
            <a:xfrm flipV="1">
              <a:off x="8332329" y="5073143"/>
              <a:ext cx="0" cy="234018"/>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8146530" y="5073143"/>
              <a:ext cx="345" cy="122153"/>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8489386" y="5073143"/>
              <a:ext cx="0" cy="121392"/>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146530" y="5194534"/>
              <a:ext cx="342856" cy="0"/>
            </a:xfrm>
            <a:prstGeom prst="line">
              <a:avLst/>
            </a:prstGeom>
            <a:grpFill/>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32328" y="5732079"/>
              <a:ext cx="544592" cy="0"/>
            </a:xfrm>
            <a:prstGeom prst="line">
              <a:avLst/>
            </a:prstGeom>
            <a:grpFill/>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8872719" y="4587263"/>
              <a:ext cx="9306" cy="1148065"/>
            </a:xfrm>
            <a:prstGeom prst="line">
              <a:avLst/>
            </a:prstGeom>
            <a:grpFill/>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24" idx="6"/>
            </p:cNvCxnSpPr>
            <p:nvPr/>
          </p:nvCxnSpPr>
          <p:spPr>
            <a:xfrm flipH="1" flipV="1">
              <a:off x="8419770" y="4584465"/>
              <a:ext cx="464263" cy="5426"/>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8232657" y="4477009"/>
              <a:ext cx="187113" cy="214910"/>
            </a:xfrm>
            <a:prstGeom prst="ellipse">
              <a:avLst/>
            </a:prstGeom>
            <a:solidFill>
              <a:srgbClr val="FEF1EB"/>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25" name="直接箭头连接符 24"/>
            <p:cNvCxnSpPr/>
            <p:nvPr/>
          </p:nvCxnSpPr>
          <p:spPr>
            <a:xfrm flipH="1">
              <a:off x="8427299" y="3428679"/>
              <a:ext cx="468036" cy="0"/>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8241382" y="3337367"/>
              <a:ext cx="188311" cy="201161"/>
            </a:xfrm>
            <a:prstGeom prst="ellipse">
              <a:avLst/>
            </a:prstGeom>
            <a:solidFill>
              <a:srgbClr val="FEF1EB"/>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27" name="直接连接符 26"/>
            <p:cNvCxnSpPr>
              <a:stCxn id="11" idx="0"/>
              <a:endCxn id="24" idx="4"/>
            </p:cNvCxnSpPr>
            <p:nvPr/>
          </p:nvCxnSpPr>
          <p:spPr>
            <a:xfrm flipV="1">
              <a:off x="8326214" y="4691919"/>
              <a:ext cx="0" cy="56938"/>
            </a:xfrm>
            <a:prstGeom prst="line">
              <a:avLst/>
            </a:prstGeom>
            <a:grpFill/>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4" idx="0"/>
              <a:endCxn id="10" idx="2"/>
            </p:cNvCxnSpPr>
            <p:nvPr/>
          </p:nvCxnSpPr>
          <p:spPr>
            <a:xfrm flipV="1">
              <a:off x="8326214" y="4331517"/>
              <a:ext cx="0" cy="145492"/>
            </a:xfrm>
            <a:prstGeom prst="line">
              <a:avLst/>
            </a:prstGeom>
            <a:grpFill/>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8326213" y="4423393"/>
              <a:ext cx="569121" cy="1464"/>
            </a:xfrm>
            <a:prstGeom prst="line">
              <a:avLst/>
            </a:prstGeom>
            <a:grpFill/>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8895334" y="3423742"/>
              <a:ext cx="0" cy="1002171"/>
            </a:xfrm>
            <a:prstGeom prst="line">
              <a:avLst/>
            </a:prstGeom>
            <a:grpFill/>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0" idx="0"/>
            </p:cNvCxnSpPr>
            <p:nvPr/>
          </p:nvCxnSpPr>
          <p:spPr>
            <a:xfrm flipV="1">
              <a:off x="8326214" y="3955327"/>
              <a:ext cx="4429" cy="114740"/>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6" idx="0"/>
              <a:endCxn id="8" idx="0"/>
            </p:cNvCxnSpPr>
            <p:nvPr/>
          </p:nvCxnSpPr>
          <p:spPr>
            <a:xfrm flipH="1" flipV="1">
              <a:off x="8332328" y="3209612"/>
              <a:ext cx="3209" cy="127755"/>
            </a:xfrm>
            <a:prstGeom prst="straightConnector1">
              <a:avLst/>
            </a:prstGeom>
            <a:grpFill/>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6" idx="4"/>
              <a:endCxn id="15" idx="0"/>
            </p:cNvCxnSpPr>
            <p:nvPr/>
          </p:nvCxnSpPr>
          <p:spPr>
            <a:xfrm>
              <a:off x="8335537" y="3538528"/>
              <a:ext cx="1" cy="159096"/>
            </a:xfrm>
            <a:prstGeom prst="line">
              <a:avLst/>
            </a:prstGeom>
            <a:grpFill/>
            <a:ln>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6186758" y="3357555"/>
            <a:ext cx="2012312" cy="523220"/>
          </a:xfrm>
          <a:prstGeom prst="rect">
            <a:avLst/>
          </a:prstGeom>
          <a:noFill/>
        </p:spPr>
        <p:txBody>
          <a:bodyPr wrap="square">
            <a:spAutoFit/>
          </a:bodyPr>
          <a:lstStyle/>
          <a:p>
            <a:r>
              <a:rPr lang="zh-CN" altLang="en-US" sz="1400" b="1" dirty="0">
                <a:latin typeface="+mn-ea"/>
              </a:rPr>
              <a:t>🧊：训练中参数冻结</a:t>
            </a:r>
            <a:endParaRPr lang="en-US" altLang="zh-CN" sz="1400" b="1" dirty="0">
              <a:latin typeface="+mn-ea"/>
            </a:endParaRPr>
          </a:p>
          <a:p>
            <a:r>
              <a:rPr lang="zh-CN" altLang="en-US" sz="1400" b="1" dirty="0">
                <a:latin typeface="+mn-ea"/>
              </a:rPr>
              <a:t>🔥：训练中参数更新</a:t>
            </a:r>
            <a:endParaRPr lang="zh-CN" altLang="en-US" sz="1400" b="1" dirty="0">
              <a:latin typeface="+mn-ea"/>
            </a:endParaRPr>
          </a:p>
        </p:txBody>
      </p:sp>
      <p:sp>
        <p:nvSpPr>
          <p:cNvPr id="35" name="矩形 34"/>
          <p:cNvSpPr/>
          <p:nvPr/>
        </p:nvSpPr>
        <p:spPr>
          <a:xfrm>
            <a:off x="6366719" y="4386952"/>
            <a:ext cx="347312" cy="368216"/>
          </a:xfrm>
          <a:prstGeom prst="rect">
            <a:avLst/>
          </a:prstGeom>
          <a:solidFill>
            <a:schemeClr val="tx2">
              <a:lumMod val="20000"/>
              <a:lumOff val="80000"/>
            </a:schemeClr>
          </a:solidFill>
          <a:ln w="10160">
            <a:solidFill>
              <a:schemeClr val="dk1"/>
            </a:solidFill>
          </a:ln>
          <a:effectLst>
            <a:glow>
              <a:schemeClr val="accent1">
                <a:alpha val="40000"/>
              </a:schemeClr>
            </a:glow>
            <a:softEdge rad="0"/>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zh-CN" sz="1100" b="1" dirty="0">
                <a:ea typeface="微软雅黑" charset="-122"/>
                <a:cs typeface="Times New Roman" panose="02020503050405090304" pitchFamily="18" charset="0"/>
              </a:rPr>
              <a:t>Q</a:t>
            </a:r>
            <a:endParaRPr lang="zh-CN" altLang="en-US" sz="1100" b="1" dirty="0">
              <a:ea typeface="微软雅黑" charset="-122"/>
              <a:cs typeface="Times New Roman" panose="02020503050405090304" pitchFamily="18" charset="0"/>
            </a:endParaRPr>
          </a:p>
        </p:txBody>
      </p:sp>
      <p:sp>
        <p:nvSpPr>
          <p:cNvPr id="36" name="矩形 35"/>
          <p:cNvSpPr/>
          <p:nvPr/>
        </p:nvSpPr>
        <p:spPr>
          <a:xfrm>
            <a:off x="6357894" y="5318357"/>
            <a:ext cx="347312" cy="368216"/>
          </a:xfrm>
          <a:prstGeom prst="rect">
            <a:avLst/>
          </a:prstGeom>
          <a:solidFill>
            <a:schemeClr val="tx2">
              <a:lumMod val="20000"/>
              <a:lumOff val="80000"/>
            </a:schemeClr>
          </a:solidFill>
          <a:ln w="10160">
            <a:solidFill>
              <a:schemeClr val="dk1"/>
            </a:solidFill>
          </a:ln>
          <a:effectLst>
            <a:glow>
              <a:schemeClr val="accent1">
                <a:alpha val="40000"/>
              </a:schemeClr>
            </a:glow>
            <a:softEdge rad="0"/>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zh-CN" sz="1100" b="1" dirty="0">
                <a:ea typeface="微软雅黑" charset="-122"/>
                <a:cs typeface="Times New Roman" panose="02020503050405090304" pitchFamily="18" charset="0"/>
              </a:rPr>
              <a:t>K</a:t>
            </a:r>
            <a:endParaRPr lang="zh-CN" altLang="en-US" sz="1100" b="1" dirty="0">
              <a:ea typeface="微软雅黑" charset="-122"/>
              <a:cs typeface="Times New Roman" panose="02020503050405090304" pitchFamily="18" charset="0"/>
            </a:endParaRPr>
          </a:p>
        </p:txBody>
      </p:sp>
      <p:sp>
        <p:nvSpPr>
          <p:cNvPr id="37" name="矩形 36"/>
          <p:cNvSpPr/>
          <p:nvPr/>
        </p:nvSpPr>
        <p:spPr>
          <a:xfrm>
            <a:off x="6344652" y="5976039"/>
            <a:ext cx="347312" cy="368216"/>
          </a:xfrm>
          <a:prstGeom prst="rect">
            <a:avLst/>
          </a:prstGeom>
          <a:solidFill>
            <a:schemeClr val="tx2">
              <a:lumMod val="20000"/>
              <a:lumOff val="80000"/>
            </a:schemeClr>
          </a:solidFill>
          <a:ln w="10160">
            <a:solidFill>
              <a:schemeClr val="dk1"/>
            </a:solidFill>
          </a:ln>
          <a:effectLst>
            <a:glow>
              <a:schemeClr val="accent1">
                <a:alpha val="40000"/>
              </a:schemeClr>
            </a:glow>
            <a:softEdge rad="0"/>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zh-CN" sz="1100" b="1" dirty="0">
                <a:ea typeface="微软雅黑" charset="-122"/>
                <a:cs typeface="Times New Roman" panose="02020503050405090304" pitchFamily="18" charset="0"/>
              </a:rPr>
              <a:t>V</a:t>
            </a:r>
            <a:endParaRPr lang="zh-CN" altLang="en-US" sz="1100" b="1" dirty="0">
              <a:ea typeface="微软雅黑" charset="-122"/>
              <a:cs typeface="Times New Roman" panose="02020503050405090304" pitchFamily="18" charset="0"/>
            </a:endParaRPr>
          </a:p>
        </p:txBody>
      </p:sp>
      <p:sp>
        <p:nvSpPr>
          <p:cNvPr id="38" name="矩形 37"/>
          <p:cNvSpPr/>
          <p:nvPr/>
        </p:nvSpPr>
        <p:spPr>
          <a:xfrm>
            <a:off x="3737448" y="4689651"/>
            <a:ext cx="298239" cy="320379"/>
          </a:xfrm>
          <a:prstGeom prst="rect">
            <a:avLst/>
          </a:prstGeom>
          <a:solidFill>
            <a:schemeClr val="tx2">
              <a:lumMod val="20000"/>
              <a:lumOff val="80000"/>
            </a:schemeClr>
          </a:solidFill>
          <a:ln w="10160">
            <a:solidFill>
              <a:schemeClr val="dk1"/>
            </a:solidFill>
          </a:ln>
          <a:effectLst>
            <a:glow>
              <a:schemeClr val="accent1">
                <a:alpha val="40000"/>
              </a:schemeClr>
            </a:glow>
            <a:softEdge rad="0"/>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zh-CN" sz="1100" b="1" dirty="0">
                <a:ea typeface="微软雅黑" charset="-122"/>
                <a:cs typeface="Times New Roman" panose="02020503050405090304" pitchFamily="18" charset="0"/>
              </a:rPr>
              <a:t>X</a:t>
            </a:r>
            <a:endParaRPr lang="zh-CN" altLang="en-US" sz="1100" b="1" dirty="0">
              <a:ea typeface="微软雅黑" charset="-122"/>
              <a:cs typeface="Times New Roman" panose="02020503050405090304" pitchFamily="18" charset="0"/>
            </a:endParaRPr>
          </a:p>
        </p:txBody>
      </p:sp>
      <p:cxnSp>
        <p:nvCxnSpPr>
          <p:cNvPr id="39" name="直接箭头连接符 38"/>
          <p:cNvCxnSpPr/>
          <p:nvPr/>
        </p:nvCxnSpPr>
        <p:spPr>
          <a:xfrm>
            <a:off x="4035687" y="4864296"/>
            <a:ext cx="1677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0" name="矩形: 圆角 39"/>
              <p:cNvSpPr/>
              <p:nvPr/>
            </p:nvSpPr>
            <p:spPr>
              <a:xfrm>
                <a:off x="4455576" y="4125973"/>
                <a:ext cx="667620" cy="261450"/>
              </a:xfrm>
              <a:prstGeom prst="roundRect">
                <a:avLst/>
              </a:prstGeom>
              <a:solidFill>
                <a:srgbClr val="FFF8E5"/>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14:m>
                  <m:oMathPara xmlns:m="http://schemas.openxmlformats.org/officeDocument/2006/math">
                    <m:oMathParaPr>
                      <m:jc m:val="centerGroup"/>
                    </m:oMathParaPr>
                    <m:oMath xmlns:m="http://schemas.openxmlformats.org/officeDocument/2006/math">
                      <m:sSub>
                        <m:sSubPr>
                          <m:ctrlPr>
                            <a:rPr lang="en-US" altLang="zh-CN" sz="1200" b="1" i="1" dirty="0" smtClean="0">
                              <a:solidFill>
                                <a:schemeClr val="tx1"/>
                              </a:solidFill>
                              <a:latin typeface="Cambria Math" panose="02040503050406030204" pitchFamily="18" charset="0"/>
                            </a:rPr>
                          </m:ctrlPr>
                        </m:sSubPr>
                        <m:e>
                          <m:r>
                            <m:rPr>
                              <m:nor/>
                            </m:rPr>
                            <a:rPr lang="en-US" altLang="zh-CN" sz="1200" b="1" dirty="0">
                              <a:solidFill>
                                <a:schemeClr val="tx1"/>
                              </a:solidFill>
                              <a:latin typeface="Cambria Math" panose="02040503050406030204" pitchFamily="18" charset="0"/>
                            </a:rPr>
                            <m:t>   </m:t>
                          </m:r>
                          <m:r>
                            <m:rPr>
                              <m:nor/>
                            </m:rPr>
                            <a:rPr lang="en-US" altLang="zh-CN" sz="1200" b="1" dirty="0">
                              <a:solidFill>
                                <a:schemeClr val="tx1"/>
                              </a:solidFill>
                              <a:latin typeface="DejaVu Math TeX Gyre" panose="02000503000000000000" charset="0"/>
                            </a:rPr>
                            <m:t>B</m:t>
                          </m:r>
                        </m:e>
                        <m:sub>
                          <m:r>
                            <a:rPr lang="en-US" altLang="zh-CN" sz="1200" b="1" i="1" dirty="0" smtClean="0">
                              <a:solidFill>
                                <a:schemeClr val="tx1"/>
                              </a:solidFill>
                              <a:latin typeface="Cambria Math" panose="02040503050406030204" pitchFamily="18" charset="0"/>
                            </a:rPr>
                            <m:t>𝑸</m:t>
                          </m:r>
                        </m:sub>
                      </m:sSub>
                      <m:sSub>
                        <m:sSubPr>
                          <m:ctrlPr>
                            <a:rPr lang="en-US" altLang="zh-CN" sz="1200" b="1" i="1" dirty="0" smtClean="0">
                              <a:solidFill>
                                <a:schemeClr val="tx1"/>
                              </a:solidFill>
                              <a:latin typeface="Cambria Math" panose="02040503050406030204" pitchFamily="18" charset="0"/>
                            </a:rPr>
                          </m:ctrlPr>
                        </m:sSubPr>
                        <m:e>
                          <m:r>
                            <m:rPr>
                              <m:nor/>
                            </m:rPr>
                            <a:rPr lang="en-US" altLang="zh-CN" sz="1200" b="1" i="0" dirty="0" smtClean="0">
                              <a:solidFill>
                                <a:schemeClr val="tx1"/>
                              </a:solidFill>
                              <a:latin typeface="DejaVu Math TeX Gyre" panose="02000503000000000000" charset="0"/>
                            </a:rPr>
                            <m:t>A</m:t>
                          </m:r>
                        </m:e>
                        <m:sub>
                          <m:r>
                            <a:rPr lang="en-US" altLang="zh-CN" sz="1200" b="1" i="1" dirty="0" smtClean="0">
                              <a:solidFill>
                                <a:schemeClr val="tx1"/>
                              </a:solidFill>
                              <a:latin typeface="Cambria Math" panose="02040503050406030204" pitchFamily="18" charset="0"/>
                            </a:rPr>
                            <m:t>𝑸</m:t>
                          </m:r>
                        </m:sub>
                      </m:sSub>
                    </m:oMath>
                  </m:oMathPara>
                </a14:m>
                <a:endParaRPr lang="zh-CN" altLang="en-US" sz="1200" b="1" dirty="0">
                  <a:solidFill>
                    <a:prstClr val="black"/>
                  </a:solidFill>
                </a:endParaRPr>
              </a:p>
            </p:txBody>
          </p:sp>
        </mc:Choice>
        <mc:Fallback>
          <p:sp>
            <p:nvSpPr>
              <p:cNvPr id="40" name="矩形: 圆角 39"/>
              <p:cNvSpPr>
                <a:spLocks noRot="1" noChangeAspect="1" noMove="1" noResize="1" noEditPoints="1" noAdjustHandles="1" noChangeArrowheads="1" noChangeShapeType="1" noTextEdit="1"/>
              </p:cNvSpPr>
              <p:nvPr/>
            </p:nvSpPr>
            <p:spPr>
              <a:xfrm>
                <a:off x="4455576" y="4125973"/>
                <a:ext cx="667620" cy="261450"/>
              </a:xfrm>
              <a:prstGeom prst="roundRect">
                <a:avLst/>
              </a:prstGeom>
              <a:blipFill rotWithShape="1">
                <a:blip r:embed="rId3"/>
                <a:stretch>
                  <a:fillRect l="-1013" t="-2573" r="-949" b="-2349"/>
                </a:stretch>
              </a:bli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圆角 40"/>
              <p:cNvSpPr/>
              <p:nvPr/>
            </p:nvSpPr>
            <p:spPr>
              <a:xfrm>
                <a:off x="4457555" y="3702904"/>
                <a:ext cx="667620" cy="326339"/>
              </a:xfrm>
              <a:prstGeom prst="roundRect">
                <a:avLst/>
              </a:prstGeom>
              <a:solidFill>
                <a:srgbClr val="E1EFD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b="1" i="1" dirty="0" smtClean="0">
                              <a:solidFill>
                                <a:schemeClr val="tx1"/>
                              </a:solidFill>
                              <a:latin typeface="Cambria Math" panose="02040503050406030204" pitchFamily="18" charset="0"/>
                            </a:rPr>
                          </m:ctrlPr>
                        </m:sSubPr>
                        <m:e>
                          <m:r>
                            <m:rPr>
                              <m:nor/>
                            </m:rPr>
                            <a:rPr lang="en-US" altLang="zh-CN" sz="1200" b="1" dirty="0">
                              <a:solidFill>
                                <a:schemeClr val="tx1"/>
                              </a:solidFill>
                              <a:latin typeface="DejaVu Math TeX Gyre" panose="02000503000000000000" charset="0"/>
                            </a:rPr>
                            <m:t>W</m:t>
                          </m:r>
                        </m:e>
                        <m:sub>
                          <m:r>
                            <a:rPr lang="en-US" altLang="zh-CN" sz="1200" b="1" i="1" dirty="0">
                              <a:solidFill>
                                <a:schemeClr val="tx1"/>
                              </a:solidFill>
                              <a:latin typeface="Cambria Math" panose="02040503050406030204" pitchFamily="18" charset="0"/>
                            </a:rPr>
                            <m:t>𝑸</m:t>
                          </m:r>
                        </m:sub>
                      </m:sSub>
                    </m:oMath>
                  </m:oMathPara>
                </a14:m>
                <a:endParaRPr lang="zh-CN" altLang="en-US" sz="1200" b="1" dirty="0">
                  <a:solidFill>
                    <a:schemeClr val="tx1"/>
                  </a:solidFill>
                </a:endParaRPr>
              </a:p>
            </p:txBody>
          </p:sp>
        </mc:Choice>
        <mc:Fallback>
          <p:sp>
            <p:nvSpPr>
              <p:cNvPr id="41" name="矩形: 圆角 40"/>
              <p:cNvSpPr>
                <a:spLocks noRot="1" noChangeAspect="1" noMove="1" noResize="1" noEditPoints="1" noAdjustHandles="1" noChangeArrowheads="1" noChangeShapeType="1" noTextEdit="1"/>
              </p:cNvSpPr>
              <p:nvPr/>
            </p:nvSpPr>
            <p:spPr>
              <a:xfrm>
                <a:off x="4457555" y="3702904"/>
                <a:ext cx="667620" cy="326339"/>
              </a:xfrm>
              <a:prstGeom prst="roundRect">
                <a:avLst/>
              </a:prstGeom>
              <a:blipFill rotWithShape="1">
                <a:blip r:embed="rId4"/>
                <a:stretch>
                  <a:fillRect l="-1025" t="-2013" r="-938" b="-1894"/>
                </a:stretch>
              </a:bli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2" name="椭圆 41"/>
          <p:cNvSpPr/>
          <p:nvPr/>
        </p:nvSpPr>
        <p:spPr>
          <a:xfrm>
            <a:off x="5347489" y="3750034"/>
            <a:ext cx="226892" cy="227382"/>
          </a:xfrm>
          <a:prstGeom prst="ellipse">
            <a:avLst/>
          </a:prstGeom>
          <a:solidFill>
            <a:srgbClr val="C6D9F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43" name="直接连接符 42"/>
          <p:cNvCxnSpPr>
            <a:stCxn id="41" idx="3"/>
            <a:endCxn id="42" idx="2"/>
          </p:cNvCxnSpPr>
          <p:nvPr/>
        </p:nvCxnSpPr>
        <p:spPr>
          <a:xfrm flipV="1">
            <a:off x="5125175" y="3863725"/>
            <a:ext cx="222314" cy="2349"/>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4" name="矩形: 圆角 43"/>
              <p:cNvSpPr/>
              <p:nvPr/>
            </p:nvSpPr>
            <p:spPr>
              <a:xfrm>
                <a:off x="4494584" y="5071192"/>
                <a:ext cx="686062" cy="261450"/>
              </a:xfrm>
              <a:prstGeom prst="roundRect">
                <a:avLst/>
              </a:prstGeom>
              <a:solidFill>
                <a:srgbClr val="FFF8E5"/>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14:m>
                  <m:oMathPara xmlns:m="http://schemas.openxmlformats.org/officeDocument/2006/math">
                    <m:oMathParaPr>
                      <m:jc m:val="centerGroup"/>
                    </m:oMathParaPr>
                    <m:oMath xmlns:m="http://schemas.openxmlformats.org/officeDocument/2006/math">
                      <m:sSub>
                        <m:sSubPr>
                          <m:ctrlPr>
                            <a:rPr lang="en-US" altLang="zh-CN" sz="1200" b="1" i="1" dirty="0" smtClean="0">
                              <a:solidFill>
                                <a:schemeClr val="tx1"/>
                              </a:solidFill>
                              <a:latin typeface="Cambria Math" panose="02040503050406030204" pitchFamily="18" charset="0"/>
                            </a:rPr>
                          </m:ctrlPr>
                        </m:sSubPr>
                        <m:e>
                          <m:r>
                            <m:rPr>
                              <m:nor/>
                            </m:rPr>
                            <a:rPr lang="en-US" altLang="zh-CN" sz="1200" b="1" i="0" dirty="0" smtClean="0">
                              <a:solidFill>
                                <a:schemeClr val="tx1"/>
                              </a:solidFill>
                              <a:latin typeface="Cambria Math" panose="02040503050406030204" pitchFamily="18" charset="0"/>
                            </a:rPr>
                            <m:t>   </m:t>
                          </m:r>
                          <m:r>
                            <m:rPr>
                              <m:nor/>
                            </m:rPr>
                            <a:rPr lang="en-US" altLang="zh-CN" sz="1200" b="1" i="0" dirty="0" smtClean="0">
                              <a:solidFill>
                                <a:schemeClr val="tx1"/>
                              </a:solidFill>
                              <a:latin typeface="DejaVu Math TeX Gyre" panose="02000503000000000000" charset="0"/>
                            </a:rPr>
                            <m:t>B</m:t>
                          </m:r>
                        </m:e>
                        <m:sub>
                          <m:r>
                            <a:rPr lang="en-US" altLang="zh-CN" sz="1200" b="1" i="1" dirty="0" smtClean="0">
                              <a:solidFill>
                                <a:schemeClr val="tx1"/>
                              </a:solidFill>
                              <a:latin typeface="Cambria Math" panose="02040503050406030204" pitchFamily="18" charset="0"/>
                            </a:rPr>
                            <m:t>𝑲</m:t>
                          </m:r>
                        </m:sub>
                      </m:sSub>
                      <m:sSub>
                        <m:sSubPr>
                          <m:ctrlPr>
                            <a:rPr lang="en-US" altLang="zh-CN" sz="1200" b="1" i="1" dirty="0">
                              <a:solidFill>
                                <a:schemeClr val="tx1"/>
                              </a:solidFill>
                              <a:latin typeface="Cambria Math" panose="02040503050406030204" pitchFamily="18" charset="0"/>
                            </a:rPr>
                          </m:ctrlPr>
                        </m:sSubPr>
                        <m:e>
                          <m:r>
                            <m:rPr>
                              <m:nor/>
                            </m:rPr>
                            <a:rPr lang="en-US" altLang="zh-CN" sz="1200" b="1" i="0" dirty="0" smtClean="0">
                              <a:solidFill>
                                <a:schemeClr val="tx1"/>
                              </a:solidFill>
                              <a:latin typeface="DejaVu Math TeX Gyre" panose="02000503000000000000" charset="0"/>
                            </a:rPr>
                            <m:t>A</m:t>
                          </m:r>
                        </m:e>
                        <m:sub>
                          <m:r>
                            <a:rPr lang="en-US" altLang="zh-CN" sz="1200" b="1" i="1" dirty="0" smtClean="0">
                              <a:solidFill>
                                <a:schemeClr val="tx1"/>
                              </a:solidFill>
                              <a:latin typeface="Cambria Math" panose="02040503050406030204" pitchFamily="18" charset="0"/>
                            </a:rPr>
                            <m:t>𝑲</m:t>
                          </m:r>
                        </m:sub>
                      </m:sSub>
                    </m:oMath>
                  </m:oMathPara>
                </a14:m>
                <a:endParaRPr kumimoji="0" lang="zh-CN" altLang="en-US" sz="1200" b="1" i="0" u="none" strike="noStrike" kern="1200" cap="none" spc="0" normalizeH="0" baseline="0" noProof="0" dirty="0">
                  <a:ln>
                    <a:noFill/>
                  </a:ln>
                  <a:solidFill>
                    <a:prstClr val="black"/>
                  </a:solidFill>
                  <a:effectLst/>
                  <a:uLnTx/>
                  <a:uFillTx/>
                  <a:ea typeface="黑体"/>
                  <a:cs typeface="+mn-cs"/>
                </a:endParaRPr>
              </a:p>
            </p:txBody>
          </p:sp>
        </mc:Choice>
        <mc:Fallback>
          <p:sp>
            <p:nvSpPr>
              <p:cNvPr id="44" name="矩形: 圆角 43"/>
              <p:cNvSpPr>
                <a:spLocks noRot="1" noChangeAspect="1" noMove="1" noResize="1" noEditPoints="1" noAdjustHandles="1" noChangeArrowheads="1" noChangeShapeType="1" noTextEdit="1"/>
              </p:cNvSpPr>
              <p:nvPr/>
            </p:nvSpPr>
            <p:spPr>
              <a:xfrm>
                <a:off x="4494584" y="5071192"/>
                <a:ext cx="686062" cy="261450"/>
              </a:xfrm>
              <a:prstGeom prst="roundRect">
                <a:avLst/>
              </a:prstGeom>
              <a:blipFill rotWithShape="1">
                <a:blip r:embed="rId5"/>
                <a:stretch>
                  <a:fillRect l="-933" t="-2460" r="-880" b="-2220"/>
                </a:stretch>
              </a:bli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圆角 44"/>
              <p:cNvSpPr/>
              <p:nvPr/>
            </p:nvSpPr>
            <p:spPr>
              <a:xfrm>
                <a:off x="4485195" y="4679043"/>
                <a:ext cx="667620" cy="326339"/>
              </a:xfrm>
              <a:prstGeom prst="roundRect">
                <a:avLst/>
              </a:prstGeom>
              <a:solidFill>
                <a:srgbClr val="E1EFD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b="1" i="1" dirty="0" smtClean="0">
                              <a:solidFill>
                                <a:schemeClr val="tx1"/>
                              </a:solidFill>
                              <a:latin typeface="Cambria Math" panose="02040503050406030204" pitchFamily="18" charset="0"/>
                            </a:rPr>
                          </m:ctrlPr>
                        </m:sSubPr>
                        <m:e>
                          <m:r>
                            <m:rPr>
                              <m:nor/>
                            </m:rPr>
                            <a:rPr lang="en-US" altLang="zh-CN" sz="1200" b="1" dirty="0">
                              <a:solidFill>
                                <a:schemeClr val="tx1"/>
                              </a:solidFill>
                              <a:latin typeface="DejaVu Math TeX Gyre" panose="02000503000000000000" charset="0"/>
                            </a:rPr>
                            <m:t>W</m:t>
                          </m:r>
                        </m:e>
                        <m:sub>
                          <m:r>
                            <a:rPr lang="en-US" altLang="zh-CN" sz="1200" b="1" i="1" dirty="0">
                              <a:solidFill>
                                <a:schemeClr val="tx1"/>
                              </a:solidFill>
                              <a:latin typeface="Cambria Math" panose="02040503050406030204" pitchFamily="18" charset="0"/>
                            </a:rPr>
                            <m:t>𝑲</m:t>
                          </m:r>
                        </m:sub>
                      </m:sSub>
                    </m:oMath>
                  </m:oMathPara>
                </a14:m>
                <a:endParaRPr lang="zh-CN" altLang="en-US" sz="1200" b="1" dirty="0">
                  <a:solidFill>
                    <a:schemeClr val="tx1"/>
                  </a:solidFill>
                </a:endParaRPr>
              </a:p>
            </p:txBody>
          </p:sp>
        </mc:Choice>
        <mc:Fallback>
          <p:sp>
            <p:nvSpPr>
              <p:cNvPr id="45" name="矩形: 圆角 44"/>
              <p:cNvSpPr>
                <a:spLocks noRot="1" noChangeAspect="1" noMove="1" noResize="1" noEditPoints="1" noAdjustHandles="1" noChangeArrowheads="1" noChangeShapeType="1" noTextEdit="1"/>
              </p:cNvSpPr>
              <p:nvPr/>
            </p:nvSpPr>
            <p:spPr>
              <a:xfrm>
                <a:off x="4485195" y="4679043"/>
                <a:ext cx="667620" cy="326339"/>
              </a:xfrm>
              <a:prstGeom prst="roundRect">
                <a:avLst/>
              </a:prstGeom>
              <a:blipFill rotWithShape="1">
                <a:blip r:embed="rId6"/>
                <a:stretch>
                  <a:fillRect l="-980" t="-2057" r="-887" b="-1850"/>
                </a:stretch>
              </a:bli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6" name="椭圆 45"/>
          <p:cNvSpPr/>
          <p:nvPr/>
        </p:nvSpPr>
        <p:spPr>
          <a:xfrm>
            <a:off x="5299157" y="4721696"/>
            <a:ext cx="226892" cy="227382"/>
          </a:xfrm>
          <a:prstGeom prst="ellipse">
            <a:avLst/>
          </a:prstGeom>
          <a:solidFill>
            <a:srgbClr val="C6D9F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47" name="直接连接符 46"/>
          <p:cNvCxnSpPr>
            <a:endCxn id="46" idx="2"/>
          </p:cNvCxnSpPr>
          <p:nvPr/>
        </p:nvCxnSpPr>
        <p:spPr>
          <a:xfrm flipV="1">
            <a:off x="5152923" y="4835387"/>
            <a:ext cx="146234" cy="165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8" name="矩形: 圆角 47"/>
              <p:cNvSpPr/>
              <p:nvPr/>
            </p:nvSpPr>
            <p:spPr>
              <a:xfrm>
                <a:off x="4484267" y="5598964"/>
                <a:ext cx="667620" cy="326339"/>
              </a:xfrm>
              <a:prstGeom prst="roundRect">
                <a:avLst/>
              </a:prstGeom>
              <a:solidFill>
                <a:srgbClr val="E1EFD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b="1" i="1" dirty="0" smtClean="0">
                              <a:solidFill>
                                <a:schemeClr val="tx1"/>
                              </a:solidFill>
                              <a:latin typeface="Cambria Math" panose="02040503050406030204" pitchFamily="18" charset="0"/>
                            </a:rPr>
                          </m:ctrlPr>
                        </m:sSubPr>
                        <m:e>
                          <m:r>
                            <m:rPr>
                              <m:nor/>
                            </m:rPr>
                            <a:rPr lang="en-US" altLang="zh-CN" sz="1200" b="1" dirty="0">
                              <a:solidFill>
                                <a:schemeClr val="tx1"/>
                              </a:solidFill>
                              <a:latin typeface="DejaVu Math TeX Gyre" panose="02000503000000000000" charset="0"/>
                            </a:rPr>
                            <m:t>W</m:t>
                          </m:r>
                        </m:e>
                        <m:sub>
                          <m:r>
                            <a:rPr lang="en-US" altLang="zh-CN" sz="1200" b="1" i="1" dirty="0">
                              <a:solidFill>
                                <a:schemeClr val="tx1"/>
                              </a:solidFill>
                              <a:latin typeface="Cambria Math" panose="02040503050406030204" pitchFamily="18" charset="0"/>
                            </a:rPr>
                            <m:t>𝑽</m:t>
                          </m:r>
                        </m:sub>
                      </m:sSub>
                    </m:oMath>
                  </m:oMathPara>
                </a14:m>
                <a:endParaRPr lang="zh-CN" altLang="en-US" sz="1200" b="1" dirty="0">
                  <a:solidFill>
                    <a:schemeClr val="tx1"/>
                  </a:solidFill>
                </a:endParaRPr>
              </a:p>
            </p:txBody>
          </p:sp>
        </mc:Choice>
        <mc:Fallback>
          <p:sp>
            <p:nvSpPr>
              <p:cNvPr id="48" name="矩形: 圆角 47"/>
              <p:cNvSpPr>
                <a:spLocks noRot="1" noChangeAspect="1" noMove="1" noResize="1" noEditPoints="1" noAdjustHandles="1" noChangeArrowheads="1" noChangeShapeType="1" noTextEdit="1"/>
              </p:cNvSpPr>
              <p:nvPr/>
            </p:nvSpPr>
            <p:spPr>
              <a:xfrm>
                <a:off x="4484267" y="5598964"/>
                <a:ext cx="667620" cy="326339"/>
              </a:xfrm>
              <a:prstGeom prst="roundRect">
                <a:avLst/>
              </a:prstGeom>
              <a:blipFill rotWithShape="1">
                <a:blip r:embed="rId7"/>
                <a:stretch>
                  <a:fillRect l="-1031" t="-1998" r="-931" b="-1910"/>
                </a:stretch>
              </a:blip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49" name="直接连接符 48"/>
          <p:cNvCxnSpPr/>
          <p:nvPr/>
        </p:nvCxnSpPr>
        <p:spPr>
          <a:xfrm>
            <a:off x="5119534" y="4279239"/>
            <a:ext cx="370268" cy="0"/>
          </a:xfrm>
          <a:prstGeom prst="line">
            <a:avLst/>
          </a:prstGeom>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4809454" y="3363315"/>
            <a:ext cx="613505" cy="276999"/>
          </a:xfrm>
          <a:prstGeom prst="rect">
            <a:avLst/>
          </a:prstGeom>
          <a:noFill/>
        </p:spPr>
        <p:txBody>
          <a:bodyPr wrap="square" rtlCol="0">
            <a:spAutoFit/>
          </a:bodyPr>
          <a:lstStyle/>
          <a:p>
            <a:r>
              <a:rPr lang="en-US" altLang="zh-CN" sz="1200" b="1" dirty="0"/>
              <a:t>LoRA</a:t>
            </a:r>
            <a:endParaRPr lang="en-US" altLang="zh-CN" sz="1050" b="1" dirty="0"/>
          </a:p>
        </p:txBody>
      </p:sp>
      <p:sp>
        <p:nvSpPr>
          <p:cNvPr id="51" name="文本框 50"/>
          <p:cNvSpPr txBox="1"/>
          <p:nvPr/>
        </p:nvSpPr>
        <p:spPr>
          <a:xfrm>
            <a:off x="4412483" y="3759816"/>
            <a:ext cx="485800" cy="215444"/>
          </a:xfrm>
          <a:prstGeom prst="rect">
            <a:avLst/>
          </a:prstGeom>
          <a:noFill/>
        </p:spPr>
        <p:txBody>
          <a:bodyPr wrap="square">
            <a:spAutoFit/>
          </a:bodyPr>
          <a:lstStyle/>
          <a:p>
            <a:r>
              <a:rPr lang="zh-CN" altLang="en-US" sz="800" dirty="0">
                <a:latin typeface="+mn-ea"/>
              </a:rPr>
              <a:t>🧊</a:t>
            </a:r>
            <a:endParaRPr lang="zh-CN" altLang="en-US" sz="800" dirty="0"/>
          </a:p>
        </p:txBody>
      </p:sp>
      <p:sp>
        <p:nvSpPr>
          <p:cNvPr id="52" name="文本框 51"/>
          <p:cNvSpPr txBox="1"/>
          <p:nvPr/>
        </p:nvSpPr>
        <p:spPr>
          <a:xfrm>
            <a:off x="4449858" y="4745213"/>
            <a:ext cx="485800" cy="215444"/>
          </a:xfrm>
          <a:prstGeom prst="rect">
            <a:avLst/>
          </a:prstGeom>
          <a:noFill/>
        </p:spPr>
        <p:txBody>
          <a:bodyPr wrap="square">
            <a:spAutoFit/>
          </a:bodyPr>
          <a:lstStyle/>
          <a:p>
            <a:r>
              <a:rPr lang="zh-CN" altLang="en-US" sz="800" dirty="0">
                <a:latin typeface="+mn-ea"/>
              </a:rPr>
              <a:t>🧊</a:t>
            </a:r>
            <a:endParaRPr lang="zh-CN" altLang="en-US" sz="800" dirty="0"/>
          </a:p>
        </p:txBody>
      </p:sp>
      <p:sp>
        <p:nvSpPr>
          <p:cNvPr id="53" name="文本框 52"/>
          <p:cNvSpPr txBox="1"/>
          <p:nvPr/>
        </p:nvSpPr>
        <p:spPr>
          <a:xfrm>
            <a:off x="4445435" y="5656857"/>
            <a:ext cx="301466" cy="215444"/>
          </a:xfrm>
          <a:prstGeom prst="rect">
            <a:avLst/>
          </a:prstGeom>
          <a:noFill/>
        </p:spPr>
        <p:txBody>
          <a:bodyPr wrap="square">
            <a:spAutoFit/>
          </a:bodyPr>
          <a:lstStyle/>
          <a:p>
            <a:r>
              <a:rPr lang="zh-CN" altLang="en-US" sz="800" dirty="0">
                <a:latin typeface="+mn-ea"/>
              </a:rPr>
              <a:t>🧊</a:t>
            </a:r>
            <a:endParaRPr lang="zh-CN" altLang="en-US" sz="800" dirty="0"/>
          </a:p>
        </p:txBody>
      </p:sp>
      <p:sp>
        <p:nvSpPr>
          <p:cNvPr id="54" name="文本框 53"/>
          <p:cNvSpPr txBox="1"/>
          <p:nvPr/>
        </p:nvSpPr>
        <p:spPr>
          <a:xfrm>
            <a:off x="4386748" y="4144708"/>
            <a:ext cx="403806" cy="246221"/>
          </a:xfrm>
          <a:prstGeom prst="rect">
            <a:avLst/>
          </a:prstGeom>
          <a:noFill/>
        </p:spPr>
        <p:txBody>
          <a:bodyPr wrap="square">
            <a:spAutoFit/>
          </a:bodyPr>
          <a:lstStyle/>
          <a:p>
            <a:r>
              <a:rPr lang="zh-CN" altLang="en-US" sz="1000" dirty="0">
                <a:latin typeface="+mn-ea"/>
              </a:rPr>
              <a:t>🔥</a:t>
            </a:r>
            <a:endParaRPr lang="zh-CN" altLang="en-US" sz="1000" dirty="0"/>
          </a:p>
        </p:txBody>
      </p:sp>
      <p:sp>
        <p:nvSpPr>
          <p:cNvPr id="55" name="文本框 54"/>
          <p:cNvSpPr txBox="1"/>
          <p:nvPr/>
        </p:nvSpPr>
        <p:spPr>
          <a:xfrm>
            <a:off x="4436196" y="5081672"/>
            <a:ext cx="403806" cy="246221"/>
          </a:xfrm>
          <a:prstGeom prst="rect">
            <a:avLst/>
          </a:prstGeom>
          <a:noFill/>
        </p:spPr>
        <p:txBody>
          <a:bodyPr wrap="square">
            <a:spAutoFit/>
          </a:bodyPr>
          <a:lstStyle/>
          <a:p>
            <a:r>
              <a:rPr lang="zh-CN" altLang="en-US" sz="1000" dirty="0">
                <a:latin typeface="+mn-ea"/>
              </a:rPr>
              <a:t>🔥</a:t>
            </a:r>
            <a:endParaRPr lang="zh-CN" altLang="en-US" sz="1000" dirty="0"/>
          </a:p>
        </p:txBody>
      </p:sp>
      <p:cxnSp>
        <p:nvCxnSpPr>
          <p:cNvPr id="56" name="直接连接符 55"/>
          <p:cNvCxnSpPr/>
          <p:nvPr/>
        </p:nvCxnSpPr>
        <p:spPr>
          <a:xfrm flipV="1">
            <a:off x="5180646" y="5201167"/>
            <a:ext cx="242313" cy="750"/>
          </a:xfrm>
          <a:prstGeom prst="line">
            <a:avLst/>
          </a:prstGeom>
        </p:spPr>
        <p:style>
          <a:lnRef idx="1">
            <a:schemeClr val="dk1"/>
          </a:lnRef>
          <a:fillRef idx="0">
            <a:schemeClr val="dk1"/>
          </a:fillRef>
          <a:effectRef idx="0">
            <a:schemeClr val="dk1"/>
          </a:effectRef>
          <a:fontRef idx="minor">
            <a:schemeClr val="tx1"/>
          </a:fontRef>
        </p:style>
      </p:cxnSp>
      <p:cxnSp>
        <p:nvCxnSpPr>
          <p:cNvPr id="57" name="直接箭头连接符 56"/>
          <p:cNvCxnSpPr>
            <a:endCxn id="35" idx="1"/>
          </p:cNvCxnSpPr>
          <p:nvPr/>
        </p:nvCxnSpPr>
        <p:spPr>
          <a:xfrm>
            <a:off x="5914083" y="4564351"/>
            <a:ext cx="452636" cy="6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p:nvPr/>
        </p:nvCxnSpPr>
        <p:spPr>
          <a:xfrm flipV="1">
            <a:off x="5467440" y="3991207"/>
            <a:ext cx="0" cy="288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a:xfrm flipV="1">
            <a:off x="5422959" y="4931408"/>
            <a:ext cx="0" cy="265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endCxn id="85" idx="2"/>
          </p:cNvCxnSpPr>
          <p:nvPr/>
        </p:nvCxnSpPr>
        <p:spPr>
          <a:xfrm>
            <a:off x="4283646" y="5502465"/>
            <a:ext cx="14185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p:cNvCxnSpPr/>
          <p:nvPr/>
        </p:nvCxnSpPr>
        <p:spPr>
          <a:xfrm>
            <a:off x="4266577" y="4548179"/>
            <a:ext cx="14296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矩形: 圆角 61"/>
          <p:cNvSpPr/>
          <p:nvPr/>
        </p:nvSpPr>
        <p:spPr>
          <a:xfrm>
            <a:off x="6927510" y="4864296"/>
            <a:ext cx="803444" cy="372445"/>
          </a:xfrm>
          <a:prstGeom prst="roundRect">
            <a:avLst/>
          </a:prstGeom>
          <a:solidFill>
            <a:srgbClr val="E1EFD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rPr>
              <a:t>MatMul</a:t>
            </a:r>
            <a:endParaRPr lang="zh-CN" altLang="en-US" sz="1200" b="1" dirty="0">
              <a:solidFill>
                <a:schemeClr val="tx1"/>
              </a:solidFill>
            </a:endParaRPr>
          </a:p>
        </p:txBody>
      </p:sp>
      <p:cxnSp>
        <p:nvCxnSpPr>
          <p:cNvPr id="63" name="直接箭头连接符 62"/>
          <p:cNvCxnSpPr/>
          <p:nvPr/>
        </p:nvCxnSpPr>
        <p:spPr>
          <a:xfrm>
            <a:off x="6517056" y="4927311"/>
            <a:ext cx="414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p:cNvCxnSpPr/>
          <p:nvPr/>
        </p:nvCxnSpPr>
        <p:spPr>
          <a:xfrm>
            <a:off x="6517056" y="5143335"/>
            <a:ext cx="4199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flipV="1">
            <a:off x="6517056" y="5143335"/>
            <a:ext cx="0" cy="175022"/>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6517056" y="4766308"/>
            <a:ext cx="0" cy="172143"/>
          </a:xfrm>
          <a:prstGeom prst="line">
            <a:avLst/>
          </a:prstGeom>
        </p:spPr>
        <p:style>
          <a:lnRef idx="1">
            <a:schemeClr val="dk1"/>
          </a:lnRef>
          <a:fillRef idx="0">
            <a:schemeClr val="dk1"/>
          </a:fillRef>
          <a:effectRef idx="0">
            <a:schemeClr val="dk1"/>
          </a:effectRef>
          <a:fontRef idx="minor">
            <a:schemeClr val="tx1"/>
          </a:fontRef>
        </p:style>
      </p:cxnSp>
      <p:sp>
        <p:nvSpPr>
          <p:cNvPr id="67" name="矩形: 圆角 66"/>
          <p:cNvSpPr/>
          <p:nvPr/>
        </p:nvSpPr>
        <p:spPr>
          <a:xfrm>
            <a:off x="8055053" y="4870937"/>
            <a:ext cx="803444" cy="326339"/>
          </a:xfrm>
          <a:prstGeom prst="roundRect">
            <a:avLst/>
          </a:prstGeom>
          <a:solidFill>
            <a:srgbClr val="E1EFD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SoftMax</a:t>
            </a:r>
            <a:endParaRPr lang="zh-CN" altLang="en-US" sz="1200" b="1" dirty="0">
              <a:solidFill>
                <a:schemeClr val="tx1"/>
              </a:solidFill>
            </a:endParaRPr>
          </a:p>
        </p:txBody>
      </p:sp>
      <p:sp>
        <p:nvSpPr>
          <p:cNvPr id="69" name="矩形: 圆角 68"/>
          <p:cNvSpPr/>
          <p:nvPr/>
        </p:nvSpPr>
        <p:spPr>
          <a:xfrm>
            <a:off x="9189001" y="4607126"/>
            <a:ext cx="505560" cy="1790678"/>
          </a:xfrm>
          <a:prstGeom prst="roundRect">
            <a:avLst/>
          </a:prstGeom>
          <a:solidFill>
            <a:srgbClr val="E1EFD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tx1"/>
              </a:solidFill>
            </a:endParaRPr>
          </a:p>
        </p:txBody>
      </p:sp>
      <p:cxnSp>
        <p:nvCxnSpPr>
          <p:cNvPr id="70" name="直接箭头连接符 69"/>
          <p:cNvCxnSpPr/>
          <p:nvPr/>
        </p:nvCxnSpPr>
        <p:spPr>
          <a:xfrm>
            <a:off x="8846185" y="5047979"/>
            <a:ext cx="3412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a:off x="6689484" y="6179470"/>
            <a:ext cx="24862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a:xfrm>
            <a:off x="7737746" y="5053013"/>
            <a:ext cx="3178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266577" y="6135791"/>
            <a:ext cx="1405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椭圆 82"/>
          <p:cNvSpPr/>
          <p:nvPr/>
        </p:nvSpPr>
        <p:spPr>
          <a:xfrm>
            <a:off x="5682231" y="6048653"/>
            <a:ext cx="226892" cy="227382"/>
          </a:xfrm>
          <a:prstGeom prst="ellipse">
            <a:avLst/>
          </a:prstGeom>
          <a:solidFill>
            <a:srgbClr val="C6D9F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84" name="直接箭头连接符 83"/>
          <p:cNvCxnSpPr>
            <a:endCxn id="83" idx="0"/>
          </p:cNvCxnSpPr>
          <p:nvPr/>
        </p:nvCxnSpPr>
        <p:spPr>
          <a:xfrm>
            <a:off x="5795677" y="5721629"/>
            <a:ext cx="0" cy="327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椭圆 84"/>
          <p:cNvSpPr/>
          <p:nvPr/>
        </p:nvSpPr>
        <p:spPr>
          <a:xfrm>
            <a:off x="5702209" y="5388774"/>
            <a:ext cx="226892" cy="227382"/>
          </a:xfrm>
          <a:prstGeom prst="ellipse">
            <a:avLst/>
          </a:prstGeom>
          <a:solidFill>
            <a:srgbClr val="C6D9F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86" name="椭圆 85"/>
          <p:cNvSpPr/>
          <p:nvPr/>
        </p:nvSpPr>
        <p:spPr>
          <a:xfrm>
            <a:off x="5696207" y="4434488"/>
            <a:ext cx="226892" cy="227382"/>
          </a:xfrm>
          <a:prstGeom prst="ellipse">
            <a:avLst/>
          </a:prstGeom>
          <a:solidFill>
            <a:srgbClr val="C6D9F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87" name="直接箭头连接符 86"/>
          <p:cNvCxnSpPr/>
          <p:nvPr/>
        </p:nvCxnSpPr>
        <p:spPr>
          <a:xfrm>
            <a:off x="5817363" y="4839647"/>
            <a:ext cx="217" cy="556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接箭头连接符 87"/>
          <p:cNvCxnSpPr/>
          <p:nvPr/>
        </p:nvCxnSpPr>
        <p:spPr>
          <a:xfrm flipH="1">
            <a:off x="5815911" y="3847191"/>
            <a:ext cx="1669" cy="6150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p:cNvCxnSpPr/>
          <p:nvPr/>
        </p:nvCxnSpPr>
        <p:spPr>
          <a:xfrm>
            <a:off x="9661193" y="5500036"/>
            <a:ext cx="2546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5142261" y="5739188"/>
            <a:ext cx="655764" cy="0"/>
          </a:xfrm>
          <a:prstGeom prst="line">
            <a:avLst/>
          </a:prstGeom>
        </p:spPr>
        <p:style>
          <a:lnRef idx="1">
            <a:schemeClr val="dk1"/>
          </a:lnRef>
          <a:fillRef idx="0">
            <a:schemeClr val="dk1"/>
          </a:fillRef>
          <a:effectRef idx="0">
            <a:schemeClr val="dk1"/>
          </a:effectRef>
          <a:fontRef idx="minor">
            <a:schemeClr val="tx1"/>
          </a:fontRef>
        </p:style>
      </p:cxnSp>
      <p:cxnSp>
        <p:nvCxnSpPr>
          <p:cNvPr id="91" name="直接连接符 90"/>
          <p:cNvCxnSpPr>
            <a:endCxn id="46" idx="6"/>
          </p:cNvCxnSpPr>
          <p:nvPr/>
        </p:nvCxnSpPr>
        <p:spPr>
          <a:xfrm flipH="1">
            <a:off x="5526049" y="4835387"/>
            <a:ext cx="291531" cy="0"/>
          </a:xfrm>
          <a:prstGeom prst="line">
            <a:avLst/>
          </a:prstGeom>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flipV="1">
            <a:off x="5566544" y="3846466"/>
            <a:ext cx="242313" cy="750"/>
          </a:xfrm>
          <a:prstGeom prst="line">
            <a:avLst/>
          </a:prstGeom>
        </p:spPr>
        <p:style>
          <a:lnRef idx="1">
            <a:schemeClr val="dk1"/>
          </a:lnRef>
          <a:fillRef idx="0">
            <a:schemeClr val="dk1"/>
          </a:fillRef>
          <a:effectRef idx="0">
            <a:schemeClr val="dk1"/>
          </a:effectRef>
          <a:fontRef idx="minor">
            <a:schemeClr val="tx1"/>
          </a:fontRef>
        </p:style>
      </p:cxnSp>
      <p:cxnSp>
        <p:nvCxnSpPr>
          <p:cNvPr id="93" name="直接箭头连接符 92"/>
          <p:cNvCxnSpPr>
            <a:stCxn id="83" idx="6"/>
            <a:endCxn id="37" idx="1"/>
          </p:cNvCxnSpPr>
          <p:nvPr/>
        </p:nvCxnSpPr>
        <p:spPr>
          <a:xfrm flipV="1">
            <a:off x="5909123" y="6160147"/>
            <a:ext cx="435529" cy="2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接箭头连接符 93"/>
          <p:cNvCxnSpPr>
            <a:stCxn id="85" idx="6"/>
            <a:endCxn id="36" idx="1"/>
          </p:cNvCxnSpPr>
          <p:nvPr/>
        </p:nvCxnSpPr>
        <p:spPr>
          <a:xfrm>
            <a:off x="5929101" y="5502465"/>
            <a:ext cx="4287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8" name="文本框 97"/>
          <p:cNvSpPr txBox="1"/>
          <p:nvPr/>
        </p:nvSpPr>
        <p:spPr>
          <a:xfrm>
            <a:off x="9127602" y="5353464"/>
            <a:ext cx="638967" cy="246221"/>
          </a:xfrm>
          <a:prstGeom prst="rect">
            <a:avLst/>
          </a:prstGeom>
          <a:noFill/>
        </p:spPr>
        <p:txBody>
          <a:bodyPr wrap="square" rtlCol="0">
            <a:spAutoFit/>
          </a:bodyPr>
          <a:lstStyle/>
          <a:p>
            <a:r>
              <a:rPr lang="en-US" altLang="zh-CN" sz="1000" b="1" dirty="0" err="1"/>
              <a:t>MatMul</a:t>
            </a:r>
            <a:endParaRPr lang="en-US" altLang="zh-CN" sz="1050" b="1" dirty="0"/>
          </a:p>
        </p:txBody>
      </p:sp>
      <p:cxnSp>
        <p:nvCxnSpPr>
          <p:cNvPr id="99" name="直接连接符 98"/>
          <p:cNvCxnSpPr/>
          <p:nvPr/>
        </p:nvCxnSpPr>
        <p:spPr>
          <a:xfrm flipV="1">
            <a:off x="4267400" y="4548179"/>
            <a:ext cx="0" cy="1587612"/>
          </a:xfrm>
          <a:prstGeom prst="line">
            <a:avLst/>
          </a:prstGeom>
        </p:spPr>
        <p:style>
          <a:lnRef idx="1">
            <a:schemeClr val="dk1"/>
          </a:lnRef>
          <a:fillRef idx="0">
            <a:schemeClr val="dk1"/>
          </a:fillRef>
          <a:effectRef idx="0">
            <a:schemeClr val="dk1"/>
          </a:effectRef>
          <a:fontRef idx="minor">
            <a:schemeClr val="tx1"/>
          </a:fontRef>
        </p:style>
      </p:cxnSp>
      <p:sp>
        <p:nvSpPr>
          <p:cNvPr id="103" name="文本框 102"/>
          <p:cNvSpPr txBox="1"/>
          <p:nvPr/>
        </p:nvSpPr>
        <p:spPr>
          <a:xfrm>
            <a:off x="1925914" y="3340281"/>
            <a:ext cx="1584771" cy="261610"/>
          </a:xfrm>
          <a:prstGeom prst="rect">
            <a:avLst/>
          </a:prstGeom>
          <a:noFill/>
        </p:spPr>
        <p:txBody>
          <a:bodyPr wrap="square" rtlCol="0">
            <a:spAutoFit/>
          </a:bodyPr>
          <a:lstStyle/>
          <a:p>
            <a:r>
              <a:rPr lang="en-US" altLang="zh-CN" sz="1100" b="1" dirty="0">
                <a:latin typeface="微软雅黑" charset="-122"/>
                <a:ea typeface="微软雅黑" charset="-122"/>
              </a:rPr>
              <a:t>Transformer Block</a:t>
            </a:r>
            <a:endParaRPr lang="zh-CN" altLang="en-US" sz="1100" b="1" dirty="0">
              <a:latin typeface="微软雅黑" charset="-122"/>
              <a:ea typeface="微软雅黑" charset="-122"/>
            </a:endParaRPr>
          </a:p>
        </p:txBody>
      </p:sp>
      <p:sp>
        <p:nvSpPr>
          <p:cNvPr id="104" name="文本框 103"/>
          <p:cNvSpPr txBox="1"/>
          <p:nvPr/>
        </p:nvSpPr>
        <p:spPr>
          <a:xfrm>
            <a:off x="3580813" y="6533457"/>
            <a:ext cx="4503565" cy="338554"/>
          </a:xfrm>
          <a:prstGeom prst="rect">
            <a:avLst/>
          </a:prstGeom>
          <a:noFill/>
        </p:spPr>
        <p:txBody>
          <a:bodyPr wrap="square" rtlCol="0">
            <a:spAutoFit/>
          </a:bodyPr>
          <a:lstStyle/>
          <a:p>
            <a:r>
              <a:rPr lang="zh-CN" altLang="en-US" sz="1600" b="1" dirty="0">
                <a:latin typeface="微软雅黑" charset="-122"/>
                <a:ea typeface="微软雅黑" charset="-122"/>
              </a:rPr>
              <a:t>在</a:t>
            </a:r>
            <a:r>
              <a:rPr lang="en-US" altLang="zh-CN" sz="1600" b="1" dirty="0">
                <a:latin typeface="微软雅黑" charset="-122"/>
                <a:ea typeface="微软雅黑" charset="-122"/>
              </a:rPr>
              <a:t>Transformer</a:t>
            </a:r>
            <a:r>
              <a:rPr lang="zh-CN" altLang="en-US" sz="1600" b="1" dirty="0">
                <a:latin typeface="微软雅黑" charset="-122"/>
                <a:ea typeface="微软雅黑" charset="-122"/>
              </a:rPr>
              <a:t>注意力机制中应用</a:t>
            </a:r>
            <a:r>
              <a:rPr lang="en-US" altLang="zh-CN" sz="1600" b="1" dirty="0">
                <a:latin typeface="微软雅黑" charset="-122"/>
                <a:ea typeface="微软雅黑" charset="-122"/>
              </a:rPr>
              <a:t>LORA</a:t>
            </a:r>
            <a:r>
              <a:rPr lang="zh-CN" altLang="en-US" sz="1600" b="1" dirty="0">
                <a:latin typeface="微软雅黑" charset="-122"/>
                <a:ea typeface="微软雅黑" charset="-122"/>
              </a:rPr>
              <a:t>的示意</a:t>
            </a:r>
            <a:endParaRPr lang="zh-CN" altLang="en-US" sz="1600" b="1" dirty="0">
              <a:latin typeface="微软雅黑" charset="-122"/>
              <a:ea typeface="微软雅黑" charset="-122"/>
            </a:endParaRPr>
          </a:p>
        </p:txBody>
      </p:sp>
      <p:pic>
        <p:nvPicPr>
          <p:cNvPr id="12" name="图片 11"/>
          <p:cNvPicPr>
            <a:picLocks noChangeAspect="1"/>
          </p:cNvPicPr>
          <p:nvPr/>
        </p:nvPicPr>
        <p:blipFill>
          <a:blip r:embed="rId8"/>
          <a:stretch>
            <a:fillRect/>
          </a:stretch>
        </p:blipFill>
        <p:spPr>
          <a:xfrm>
            <a:off x="6783677" y="3858866"/>
            <a:ext cx="2403724" cy="703050"/>
          </a:xfrm>
          <a:prstGeom prst="rect">
            <a:avLst/>
          </a:prstGeom>
        </p:spPr>
      </p:pic>
      <mc:AlternateContent xmlns:mc="http://schemas.openxmlformats.org/markup-compatibility/2006">
        <mc:Choice xmlns:a14="http://schemas.microsoft.com/office/drawing/2010/main" Requires="a14">
          <p:sp>
            <p:nvSpPr>
              <p:cNvPr id="71" name="文本框 70"/>
              <p:cNvSpPr txBox="1"/>
              <p:nvPr/>
            </p:nvSpPr>
            <p:spPr>
              <a:xfrm>
                <a:off x="215850" y="658770"/>
                <a:ext cx="11159653" cy="270700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en-US" altLang="zh-CN" sz="2200" dirty="0">
                    <a:solidFill>
                      <a:srgbClr val="4472C4">
                        <a:lumMod val="75000"/>
                      </a:srgbClr>
                    </a:solidFill>
                    <a:latin typeface="微软雅黑" charset="0"/>
                    <a:ea typeface="微软雅黑" charset="0"/>
                    <a:cs typeface="微软雅黑" charset="0"/>
                  </a:rPr>
                  <a:t>LoRA</a:t>
                </a:r>
                <a:r>
                  <a:rPr lang="zh-CN" altLang="en-US" sz="2200" dirty="0">
                    <a:solidFill>
                      <a:srgbClr val="4472C4">
                        <a:lumMod val="75000"/>
                      </a:srgbClr>
                    </a:solidFill>
                    <a:latin typeface="微软雅黑" charset="0"/>
                    <a:ea typeface="微软雅黑" charset="0"/>
                    <a:cs typeface="微软雅黑" charset="0"/>
                  </a:rPr>
                  <a:t>应用：</a:t>
                </a:r>
                <a:endParaRPr lang="en-US" altLang="zh-CN" sz="22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200" dirty="0">
                    <a:solidFill>
                      <a:srgbClr val="4472C4">
                        <a:lumMod val="75000"/>
                      </a:srgbClr>
                    </a:solidFill>
                    <a:latin typeface="微软雅黑" charset="0"/>
                    <a:ea typeface="微软雅黑" charset="0"/>
                    <a:cs typeface="微软雅黑" charset="0"/>
                  </a:rPr>
                  <a:t>最常用场景为</a:t>
                </a:r>
                <a:r>
                  <a:rPr lang="en-US" altLang="zh-CN" sz="2200" dirty="0">
                    <a:solidFill>
                      <a:srgbClr val="4472C4">
                        <a:lumMod val="75000"/>
                      </a:srgbClr>
                    </a:solidFill>
                    <a:latin typeface="微软雅黑" charset="0"/>
                    <a:ea typeface="微软雅黑" charset="0"/>
                    <a:cs typeface="微软雅黑" charset="0"/>
                  </a:rPr>
                  <a:t>Transformer</a:t>
                </a:r>
                <a:r>
                  <a:rPr lang="zh-CN" altLang="en-US" sz="2200" dirty="0">
                    <a:solidFill>
                      <a:srgbClr val="4472C4">
                        <a:lumMod val="75000"/>
                      </a:srgbClr>
                    </a:solidFill>
                    <a:latin typeface="微软雅黑" charset="0"/>
                    <a:ea typeface="微软雅黑" charset="0"/>
                    <a:cs typeface="微软雅黑" charset="0"/>
                  </a:rPr>
                  <a:t>，根据实验，使用</a:t>
                </a:r>
                <a:r>
                  <a:rPr lang="en-US" altLang="zh-CN" sz="2200" dirty="0">
                    <a:solidFill>
                      <a:srgbClr val="4472C4">
                        <a:lumMod val="75000"/>
                      </a:srgbClr>
                    </a:solidFill>
                    <a:latin typeface="微软雅黑" charset="0"/>
                    <a:ea typeface="微软雅黑" charset="0"/>
                    <a:cs typeface="微软雅黑" charset="0"/>
                  </a:rPr>
                  <a:t>LoRA</a:t>
                </a:r>
                <a:r>
                  <a:rPr lang="zh-CN" altLang="en-US" sz="2200" dirty="0">
                    <a:solidFill>
                      <a:srgbClr val="4472C4">
                        <a:lumMod val="75000"/>
                      </a:srgbClr>
                    </a:solidFill>
                    <a:latin typeface="微软雅黑" charset="0"/>
                    <a:ea typeface="微软雅黑" charset="0"/>
                    <a:cs typeface="微软雅黑" charset="0"/>
                  </a:rPr>
                  <a:t>对于注意力机制中的</a:t>
                </a:r>
                <a14:m>
                  <m:oMath xmlns:m="http://schemas.openxmlformats.org/officeDocument/2006/math">
                    <m:sSub>
                      <m:sSubPr>
                        <m:ctrlPr>
                          <a:rPr lang="en-US" altLang="zh-CN" sz="2200" i="1" dirty="0">
                            <a:solidFill>
                              <a:srgbClr val="4472C4">
                                <a:lumMod val="75000"/>
                              </a:srgbClr>
                            </a:solidFill>
                            <a:latin typeface="DejaVu Math TeX Gyre" panose="02000503000000000000" charset="0"/>
                            <a:ea typeface="微软雅黑" charset="0"/>
                            <a:cs typeface="DejaVu Math TeX Gyre" panose="02000503000000000000" charset="0"/>
                          </a:rPr>
                        </m:ctrlPr>
                      </m:sSubPr>
                      <m:e>
                        <m:sSub>
                          <m:sSubPr>
                            <m:ctrlPr>
                              <a:rPr lang="en-US" altLang="zh-CN" sz="2200" i="1" dirty="0">
                                <a:solidFill>
                                  <a:srgbClr val="4472C4">
                                    <a:lumMod val="75000"/>
                                  </a:srgbClr>
                                </a:solidFill>
                                <a:latin typeface="DejaVu Math TeX Gyre" panose="02000503000000000000" charset="0"/>
                                <a:ea typeface="微软雅黑" charset="0"/>
                                <a:cs typeface="DejaVu Math TeX Gyre" panose="02000503000000000000" charset="0"/>
                              </a:rPr>
                            </m:ctrlPr>
                          </m:sSubPr>
                          <m:e>
                            <m:r>
                              <m:rPr>
                                <m:nor/>
                              </m:rPr>
                              <a:rPr lang="en-US" altLang="zh-CN" sz="2200" dirty="0">
                                <a:solidFill>
                                  <a:srgbClr val="4472C4">
                                    <a:lumMod val="75000"/>
                                  </a:srgbClr>
                                </a:solidFill>
                                <a:latin typeface="DejaVu Math TeX Gyre" panose="02000503000000000000" charset="0"/>
                                <a:ea typeface="微软雅黑" charset="0"/>
                                <a:cs typeface="DejaVu Math TeX Gyre" panose="02000503000000000000" charset="0"/>
                              </a:rPr>
                              <m:t>W</m:t>
                            </m:r>
                          </m:e>
                          <m:sub>
                            <m:r>
                              <a:rPr lang="en-US" altLang="zh-CN" sz="2200" dirty="0">
                                <a:solidFill>
                                  <a:srgbClr val="4472C4">
                                    <a:lumMod val="75000"/>
                                  </a:srgbClr>
                                </a:solidFill>
                                <a:latin typeface="DejaVu Math TeX Gyre" panose="02000503000000000000" charset="0"/>
                                <a:ea typeface="微软雅黑" charset="0"/>
                                <a:cs typeface="DejaVu Math TeX Gyre" panose="02000503000000000000" charset="0"/>
                              </a:rPr>
                              <m:t>𝑸</m:t>
                            </m:r>
                          </m:sub>
                        </m:sSub>
                        <m:r>
                          <m:rPr>
                            <m:nor/>
                          </m:rPr>
                          <a:rPr lang="en-US" altLang="zh-CN" sz="2200" dirty="0">
                            <a:solidFill>
                              <a:srgbClr val="4472C4">
                                <a:lumMod val="75000"/>
                              </a:srgbClr>
                            </a:solidFill>
                            <a:latin typeface="DejaVu Math TeX Gyre" panose="02000503000000000000" charset="0"/>
                            <a:ea typeface="微软雅黑" charset="0"/>
                            <a:cs typeface="DejaVu Math TeX Gyre" panose="02000503000000000000" charset="0"/>
                          </a:rPr>
                          <m:t>W</m:t>
                        </m:r>
                      </m:e>
                      <m:sub>
                        <m:r>
                          <a:rPr lang="en-US" altLang="zh-CN" sz="2200" dirty="0">
                            <a:solidFill>
                              <a:srgbClr val="4472C4">
                                <a:lumMod val="75000"/>
                              </a:srgbClr>
                            </a:solidFill>
                            <a:latin typeface="DejaVu Math TeX Gyre" panose="02000503000000000000" charset="0"/>
                            <a:ea typeface="微软雅黑" charset="0"/>
                            <a:cs typeface="DejaVu Math TeX Gyre" panose="02000503000000000000" charset="0"/>
                          </a:rPr>
                          <m:t>𝑲</m:t>
                        </m:r>
                      </m:sub>
                    </m:sSub>
                    <m:r>
                      <a:rPr lang="en-US" altLang="zh-CN" sz="2200" dirty="0">
                        <a:solidFill>
                          <a:srgbClr val="4472C4">
                            <a:lumMod val="75000"/>
                          </a:srgbClr>
                        </a:solidFill>
                        <a:latin typeface="DejaVu Math TeX Gyre" panose="02000503000000000000" charset="0"/>
                        <a:ea typeface="宋体" charset="0"/>
                        <a:cs typeface="DejaVu Math TeX Gyre" panose="02000503000000000000" charset="0"/>
                      </a:rPr>
                      <m:t> </m:t>
                    </m:r>
                    <m:r>
                      <a:rPr lang="zh-CN" altLang="en-US" sz="2200" dirty="0">
                        <a:solidFill>
                          <a:srgbClr val="4472C4">
                            <a:lumMod val="75000"/>
                          </a:srgbClr>
                        </a:solidFill>
                        <a:latin typeface="DejaVu Math TeX Gyre" panose="02000503000000000000" charset="0"/>
                        <a:ea typeface="宋体" charset="0"/>
                        <a:cs typeface="DejaVu Math TeX Gyre" panose="02000503000000000000" charset="0"/>
                      </a:rPr>
                      <m:t>进行</m:t>
                    </m:r>
                  </m:oMath>
                </a14:m>
                <a:r>
                  <a:rPr lang="zh-CN" altLang="en-US" sz="2200" dirty="0">
                    <a:solidFill>
                      <a:srgbClr val="4472C4">
                        <a:lumMod val="75000"/>
                      </a:srgbClr>
                    </a:solidFill>
                    <a:latin typeface="微软雅黑" charset="0"/>
                    <a:ea typeface="微软雅黑" charset="0"/>
                    <a:cs typeface="微软雅黑" charset="0"/>
                  </a:rPr>
                  <a:t>更新的效果最佳，具体流程如下图所示。</a:t>
                </a:r>
                <a:endParaRPr lang="en-US" altLang="zh-CN" sz="22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200" dirty="0">
                    <a:solidFill>
                      <a:srgbClr val="4472C4">
                        <a:lumMod val="75000"/>
                      </a:srgbClr>
                    </a:solidFill>
                    <a:latin typeface="微软雅黑" charset="0"/>
                    <a:ea typeface="微软雅黑" charset="0"/>
                    <a:cs typeface="微软雅黑" charset="0"/>
                  </a:rPr>
                  <a:t>除此之外，</a:t>
                </a:r>
                <a:r>
                  <a:rPr lang="en-US" altLang="zh-CN" sz="2200" dirty="0">
                    <a:solidFill>
                      <a:srgbClr val="4472C4">
                        <a:lumMod val="75000"/>
                      </a:srgbClr>
                    </a:solidFill>
                    <a:latin typeface="微软雅黑" charset="0"/>
                    <a:ea typeface="微软雅黑" charset="0"/>
                    <a:cs typeface="微软雅黑" charset="0"/>
                  </a:rPr>
                  <a:t>LoRA</a:t>
                </a:r>
                <a:r>
                  <a:rPr lang="zh-CN" altLang="en-US" sz="2200" dirty="0">
                    <a:solidFill>
                      <a:srgbClr val="4472C4">
                        <a:lumMod val="75000"/>
                      </a:srgbClr>
                    </a:solidFill>
                    <a:latin typeface="微软雅黑" charset="0"/>
                    <a:ea typeface="微软雅黑" charset="0"/>
                    <a:cs typeface="微软雅黑" charset="0"/>
                  </a:rPr>
                  <a:t>还在以</a:t>
                </a:r>
                <a:r>
                  <a:rPr lang="en-US" altLang="zh-CN" sz="2200" dirty="0">
                    <a:solidFill>
                      <a:srgbClr val="4472C4">
                        <a:lumMod val="75000"/>
                      </a:srgbClr>
                    </a:solidFill>
                    <a:latin typeface="微软雅黑" charset="0"/>
                    <a:ea typeface="微软雅黑" charset="0"/>
                    <a:cs typeface="微软雅黑" charset="0"/>
                  </a:rPr>
                  <a:t>U-Net</a:t>
                </a:r>
                <a:r>
                  <a:rPr lang="zh-CN" altLang="en-US" sz="2200" dirty="0">
                    <a:solidFill>
                      <a:srgbClr val="4472C4">
                        <a:lumMod val="75000"/>
                      </a:srgbClr>
                    </a:solidFill>
                    <a:latin typeface="微软雅黑" charset="0"/>
                    <a:ea typeface="微软雅黑" charset="0"/>
                    <a:cs typeface="微软雅黑" charset="0"/>
                  </a:rPr>
                  <a:t>为核心的</a:t>
                </a:r>
                <a:r>
                  <a:rPr lang="en-US" altLang="zh-CN" sz="2200" dirty="0">
                    <a:solidFill>
                      <a:srgbClr val="4472C4">
                        <a:lumMod val="75000"/>
                      </a:srgbClr>
                    </a:solidFill>
                    <a:latin typeface="微软雅黑" charset="0"/>
                    <a:ea typeface="微软雅黑" charset="0"/>
                    <a:cs typeface="微软雅黑" charset="0"/>
                  </a:rPr>
                  <a:t>Stable Diffusion</a:t>
                </a:r>
                <a:r>
                  <a:rPr lang="zh-CN" altLang="en-US" sz="2200" dirty="0">
                    <a:solidFill>
                      <a:srgbClr val="4472C4">
                        <a:lumMod val="75000"/>
                      </a:srgbClr>
                    </a:solidFill>
                    <a:latin typeface="微软雅黑" charset="0"/>
                    <a:ea typeface="微软雅黑" charset="0"/>
                    <a:cs typeface="微软雅黑" charset="0"/>
                  </a:rPr>
                  <a:t>、</a:t>
                </a:r>
                <a:r>
                  <a:rPr lang="en-US" altLang="zh-CN" sz="2200" dirty="0" err="1">
                    <a:solidFill>
                      <a:srgbClr val="4472C4">
                        <a:lumMod val="75000"/>
                      </a:srgbClr>
                    </a:solidFill>
                    <a:latin typeface="微软雅黑" charset="0"/>
                    <a:ea typeface="微软雅黑" charset="0"/>
                    <a:cs typeface="微软雅黑" charset="0"/>
                  </a:rPr>
                  <a:t>ResNet</a:t>
                </a:r>
                <a:r>
                  <a:rPr lang="zh-CN" altLang="en-US" sz="2200" dirty="0">
                    <a:solidFill>
                      <a:srgbClr val="4472C4">
                        <a:lumMod val="75000"/>
                      </a:srgbClr>
                    </a:solidFill>
                    <a:latin typeface="微软雅黑" charset="0"/>
                    <a:ea typeface="微软雅黑" charset="0"/>
                    <a:cs typeface="微软雅黑" charset="0"/>
                  </a:rPr>
                  <a:t>等模型的微调中有着广泛的应用。</a:t>
                </a:r>
                <a:endParaRPr lang="en-US" altLang="zh-CN" sz="2200" dirty="0">
                  <a:solidFill>
                    <a:srgbClr val="4472C4">
                      <a:lumMod val="75000"/>
                    </a:srgbClr>
                  </a:solidFill>
                  <a:latin typeface="微软雅黑" charset="0"/>
                  <a:ea typeface="微软雅黑" charset="0"/>
                  <a:cs typeface="微软雅黑" charset="0"/>
                </a:endParaRPr>
              </a:p>
            </p:txBody>
          </p:sp>
        </mc:Choice>
        <mc:Fallback>
          <p:sp>
            <p:nvSpPr>
              <p:cNvPr id="71" name="文本框 70"/>
              <p:cNvSpPr txBox="1">
                <a:spLocks noRot="1" noChangeAspect="1" noMove="1" noResize="1" noEditPoints="1" noAdjustHandles="1" noChangeArrowheads="1" noChangeShapeType="1" noTextEdit="1"/>
              </p:cNvSpPr>
              <p:nvPr/>
            </p:nvSpPr>
            <p:spPr>
              <a:xfrm>
                <a:off x="215850" y="658770"/>
                <a:ext cx="11159653" cy="2707005"/>
              </a:xfrm>
              <a:prstGeom prst="rect">
                <a:avLst/>
              </a:prstGeom>
              <a:blipFill rotWithShape="1">
                <a:blip r:embed="rId9"/>
                <a:stretch>
                  <a:fillRect l="-5" t="-10" r="1" b="1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3632200" cy="646331"/>
          </a:xfrm>
          <a:prstGeom prst="rect">
            <a:avLst/>
          </a:prstGeom>
          <a:noFill/>
        </p:spPr>
        <p:txBody>
          <a:bodyPr wrap="square" lIns="91440" tIns="45720" rIns="91440" bIns="45720">
            <a:spAutoFit/>
          </a:bodyPr>
          <a:lstStyle/>
          <a:p>
            <a:r>
              <a:rPr lang="en-US" altLang="zh-CN" sz="3600" b="1" dirty="0" err="1">
                <a:solidFill>
                  <a:schemeClr val="bg1"/>
                </a:solidFill>
                <a:latin typeface="黑体" panose="02010609060101010101" pitchFamily="49" charset="-122"/>
                <a:ea typeface="黑体" panose="02010609060101010101" pitchFamily="49" charset="-122"/>
              </a:rPr>
              <a:t>QLoRA</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2" name="文本框 11"/>
          <p:cNvSpPr txBox="1"/>
          <p:nvPr/>
        </p:nvSpPr>
        <p:spPr>
          <a:xfrm>
            <a:off x="-10468" y="872639"/>
            <a:ext cx="10413991" cy="4154170"/>
          </a:xfrm>
          <a:prstGeom prst="rect">
            <a:avLst/>
          </a:prstGeom>
          <a:noFill/>
        </p:spPr>
        <p:txBody>
          <a:bodyPr wrap="square">
            <a:spAutoFit/>
          </a:bodyPr>
          <a:lstStyle/>
          <a:p>
            <a:pPr marL="457200" indent="-457200">
              <a:lnSpc>
                <a:spcPct val="150000"/>
              </a:lnSpc>
              <a:buFont typeface="Arial" panose="020B0604020202090204" pitchFamily="34" charset="0"/>
              <a:buChar char="•"/>
            </a:pPr>
            <a:r>
              <a:rPr lang="en-US" altLang="zh-CN" sz="2200" dirty="0" err="1">
                <a:solidFill>
                  <a:srgbClr val="4472C4">
                    <a:lumMod val="75000"/>
                  </a:srgbClr>
                </a:solidFill>
                <a:latin typeface="微软雅黑" charset="0"/>
                <a:ea typeface="微软雅黑" charset="0"/>
                <a:cs typeface="微软雅黑" charset="0"/>
              </a:rPr>
              <a:t>QLoRA</a:t>
            </a:r>
            <a:r>
              <a:rPr lang="zh-CN" altLang="en-US" sz="2200" dirty="0">
                <a:solidFill>
                  <a:srgbClr val="4472C4">
                    <a:lumMod val="75000"/>
                  </a:srgbClr>
                </a:solidFill>
                <a:latin typeface="微软雅黑" charset="0"/>
                <a:ea typeface="微软雅黑" charset="0"/>
                <a:cs typeface="微软雅黑" charset="0"/>
              </a:rPr>
              <a:t>在</a:t>
            </a:r>
            <a:r>
              <a:rPr lang="en-US" altLang="zh-CN" sz="2200" dirty="0">
                <a:solidFill>
                  <a:srgbClr val="4472C4">
                    <a:lumMod val="75000"/>
                  </a:srgbClr>
                </a:solidFill>
                <a:latin typeface="微软雅黑" charset="0"/>
                <a:ea typeface="微软雅黑" charset="0"/>
                <a:cs typeface="微软雅黑" charset="0"/>
              </a:rPr>
              <a:t>LoRA</a:t>
            </a:r>
            <a:r>
              <a:rPr lang="zh-CN" altLang="en-US" sz="2200" dirty="0">
                <a:solidFill>
                  <a:srgbClr val="4472C4">
                    <a:lumMod val="75000"/>
                  </a:srgbClr>
                </a:solidFill>
                <a:latin typeface="微软雅黑" charset="0"/>
                <a:ea typeface="微软雅黑" charset="0"/>
                <a:cs typeface="微软雅黑" charset="0"/>
              </a:rPr>
              <a:t>的基础上，引入了量化方法，进一步降低了训练时资源的消耗。</a:t>
            </a:r>
            <a:endParaRPr lang="en-US" altLang="zh-CN" sz="22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200" dirty="0">
                <a:solidFill>
                  <a:srgbClr val="4472C4">
                    <a:lumMod val="75000"/>
                  </a:srgbClr>
                </a:solidFill>
                <a:latin typeface="微软雅黑" charset="0"/>
                <a:ea typeface="微软雅黑" charset="0"/>
                <a:cs typeface="微软雅黑" charset="0"/>
              </a:rPr>
              <a:t>量化：在不大幅损失模型效果的前提下，使用更低的精度表示模型参数，从而缩减模型的体积，在资源受限的场景下，降低训练成本，提高推理速度。</a:t>
            </a:r>
            <a:endParaRPr lang="en-US" altLang="zh-CN" sz="2200" dirty="0">
              <a:solidFill>
                <a:srgbClr val="4472C4">
                  <a:lumMod val="75000"/>
                </a:srgbClr>
              </a:solidFill>
              <a:latin typeface="微软雅黑" charset="0"/>
              <a:ea typeface="微软雅黑" charset="0"/>
              <a:cs typeface="微软雅黑" charset="0"/>
            </a:endParaRPr>
          </a:p>
          <a:p>
            <a:pPr marL="457200" indent="-457200">
              <a:lnSpc>
                <a:spcPct val="150000"/>
              </a:lnSpc>
              <a:buFont typeface="Arial" panose="020B0604020202090204" pitchFamily="34" charset="0"/>
              <a:buChar char="•"/>
            </a:pPr>
            <a:r>
              <a:rPr lang="en-US" altLang="zh-CN" sz="2200" dirty="0" err="1">
                <a:solidFill>
                  <a:srgbClr val="4472C4">
                    <a:lumMod val="75000"/>
                  </a:srgbClr>
                </a:solidFill>
                <a:latin typeface="微软雅黑" charset="0"/>
                <a:ea typeface="微软雅黑" charset="0"/>
                <a:cs typeface="微软雅黑" charset="0"/>
              </a:rPr>
              <a:t>QLoRA</a:t>
            </a:r>
            <a:r>
              <a:rPr lang="zh-CN" altLang="en-US" sz="2200" dirty="0">
                <a:solidFill>
                  <a:srgbClr val="4472C4">
                    <a:lumMod val="75000"/>
                  </a:srgbClr>
                </a:solidFill>
                <a:latin typeface="微软雅黑" charset="0"/>
                <a:ea typeface="微软雅黑" charset="0"/>
                <a:cs typeface="微软雅黑" charset="0"/>
              </a:rPr>
              <a:t>提出了两项量化技术：</a:t>
            </a:r>
            <a:endParaRPr lang="en-US" altLang="zh-CN" sz="22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200" dirty="0">
                <a:solidFill>
                  <a:srgbClr val="4472C4">
                    <a:lumMod val="75000"/>
                  </a:srgbClr>
                </a:solidFill>
                <a:latin typeface="微软雅黑" charset="0"/>
                <a:ea typeface="微软雅黑" charset="0"/>
                <a:cs typeface="微软雅黑" charset="0"/>
              </a:rPr>
              <a:t>NF4</a:t>
            </a:r>
            <a:r>
              <a:rPr lang="zh-CN" altLang="en-US" sz="2200" dirty="0">
                <a:solidFill>
                  <a:srgbClr val="4472C4">
                    <a:lumMod val="75000"/>
                  </a:srgbClr>
                </a:solidFill>
                <a:latin typeface="微软雅黑" charset="0"/>
                <a:ea typeface="微软雅黑" charset="0"/>
                <a:cs typeface="微软雅黑" charset="0"/>
              </a:rPr>
              <a:t>量化（</a:t>
            </a:r>
            <a:r>
              <a:rPr lang="en-US" altLang="zh-CN" sz="2200" dirty="0">
                <a:solidFill>
                  <a:srgbClr val="4472C4">
                    <a:lumMod val="75000"/>
                  </a:srgbClr>
                </a:solidFill>
                <a:latin typeface="微软雅黑" charset="0"/>
                <a:ea typeface="微软雅黑" charset="0"/>
                <a:cs typeface="微软雅黑" charset="0"/>
              </a:rPr>
              <a:t>4-bit </a:t>
            </a:r>
            <a:r>
              <a:rPr lang="en-US" altLang="zh-CN" sz="2200" dirty="0" err="1">
                <a:solidFill>
                  <a:srgbClr val="4472C4">
                    <a:lumMod val="75000"/>
                  </a:srgbClr>
                </a:solidFill>
                <a:latin typeface="微软雅黑" charset="0"/>
                <a:ea typeface="微软雅黑" charset="0"/>
                <a:cs typeface="微软雅黑" charset="0"/>
              </a:rPr>
              <a:t>NormalFloat</a:t>
            </a:r>
            <a:r>
              <a:rPr lang="en-US" altLang="zh-CN" sz="2200" dirty="0">
                <a:solidFill>
                  <a:srgbClr val="4472C4">
                    <a:lumMod val="75000"/>
                  </a:srgbClr>
                </a:solidFill>
                <a:latin typeface="微软雅黑" charset="0"/>
                <a:ea typeface="微软雅黑" charset="0"/>
                <a:cs typeface="微软雅黑" charset="0"/>
              </a:rPr>
              <a:t> Quantization</a:t>
            </a:r>
            <a:r>
              <a:rPr lang="zh-CN" altLang="en-US" sz="2200" dirty="0">
                <a:solidFill>
                  <a:srgbClr val="4472C4">
                    <a:lumMod val="75000"/>
                  </a:srgbClr>
                </a:solidFill>
                <a:latin typeface="微软雅黑" charset="0"/>
                <a:ea typeface="微软雅黑" charset="0"/>
                <a:cs typeface="微软雅黑" charset="0"/>
              </a:rPr>
              <a:t>）</a:t>
            </a:r>
            <a:endParaRPr lang="en-US" altLang="zh-CN" sz="22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200" dirty="0">
                <a:solidFill>
                  <a:srgbClr val="4472C4">
                    <a:lumMod val="75000"/>
                  </a:srgbClr>
                </a:solidFill>
                <a:latin typeface="微软雅黑" charset="0"/>
                <a:ea typeface="微软雅黑" charset="0"/>
                <a:cs typeface="微软雅黑" charset="0"/>
              </a:rPr>
              <a:t>双重量化（</a:t>
            </a:r>
            <a:r>
              <a:rPr lang="en-US" altLang="zh-CN" sz="2200" dirty="0">
                <a:solidFill>
                  <a:srgbClr val="4472C4">
                    <a:lumMod val="75000"/>
                  </a:srgbClr>
                </a:solidFill>
                <a:latin typeface="微软雅黑" charset="0"/>
                <a:ea typeface="微软雅黑" charset="0"/>
                <a:cs typeface="微软雅黑" charset="0"/>
              </a:rPr>
              <a:t>Double Quantization</a:t>
            </a:r>
            <a:r>
              <a:rPr lang="zh-CN" altLang="en-US" sz="2200" dirty="0">
                <a:solidFill>
                  <a:srgbClr val="4472C4">
                    <a:lumMod val="75000"/>
                  </a:srgbClr>
                </a:solidFill>
                <a:latin typeface="微软雅黑" charset="0"/>
                <a:ea typeface="微软雅黑" charset="0"/>
                <a:cs typeface="微软雅黑" charset="0"/>
              </a:rPr>
              <a:t>）</a:t>
            </a:r>
            <a:endParaRPr lang="en-US" altLang="zh-CN" sz="22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endParaRPr lang="en-US" altLang="zh-CN" sz="2200" dirty="0">
              <a:solidFill>
                <a:srgbClr val="4472C4">
                  <a:lumMod val="75000"/>
                </a:srgbClr>
              </a:solidFill>
              <a:latin typeface="微软雅黑" charset="0"/>
              <a:ea typeface="微软雅黑" charset="0"/>
              <a:cs typeface="微软雅黑" charset="0"/>
            </a:endParaRPr>
          </a:p>
          <a:p>
            <a:pPr lvl="1">
              <a:lnSpc>
                <a:spcPct val="150000"/>
              </a:lnSpc>
            </a:pPr>
            <a:endParaRPr lang="en-US" altLang="zh-CN" sz="2200" dirty="0">
              <a:solidFill>
                <a:srgbClr val="4472C4">
                  <a:lumMod val="75000"/>
                </a:srgbClr>
              </a:solidFill>
              <a:latin typeface="微软雅黑" charset="0"/>
              <a:ea typeface="微软雅黑" charset="0"/>
              <a:cs typeface="微软雅黑" charset="0"/>
            </a:endParaRPr>
          </a:p>
        </p:txBody>
      </p:sp>
      <p:pic>
        <p:nvPicPr>
          <p:cNvPr id="5" name="图片 4"/>
          <p:cNvPicPr>
            <a:picLocks noChangeAspect="1"/>
          </p:cNvPicPr>
          <p:nvPr/>
        </p:nvPicPr>
        <p:blipFill>
          <a:blip r:embed="rId3"/>
          <a:stretch>
            <a:fillRect/>
          </a:stretch>
        </p:blipFill>
        <p:spPr>
          <a:xfrm>
            <a:off x="6366466" y="2704673"/>
            <a:ext cx="5825535" cy="2469163"/>
          </a:xfrm>
          <a:prstGeom prst="rect">
            <a:avLst/>
          </a:prstGeom>
        </p:spPr>
      </p:pic>
      <p:sp>
        <p:nvSpPr>
          <p:cNvPr id="8" name="文本框 7"/>
          <p:cNvSpPr txBox="1"/>
          <p:nvPr/>
        </p:nvSpPr>
        <p:spPr>
          <a:xfrm>
            <a:off x="132307" y="3939255"/>
            <a:ext cx="5693229" cy="3138170"/>
          </a:xfrm>
          <a:prstGeom prst="rect">
            <a:avLst/>
          </a:prstGeom>
          <a:noFill/>
        </p:spPr>
        <p:txBody>
          <a:bodyPr wrap="square">
            <a:spAutoFit/>
          </a:bodyPr>
          <a:lstStyle/>
          <a:p>
            <a:pPr marL="457200" indent="-457200">
              <a:lnSpc>
                <a:spcPct val="150000"/>
              </a:lnSpc>
              <a:buFont typeface="Arial" panose="020B0604020202090204" pitchFamily="34" charset="0"/>
              <a:buChar char="•"/>
            </a:pPr>
            <a:r>
              <a:rPr lang="zh-CN" altLang="en-US" sz="2200" dirty="0">
                <a:solidFill>
                  <a:srgbClr val="4472C4">
                    <a:lumMod val="75000"/>
                  </a:srgbClr>
                </a:solidFill>
                <a:latin typeface="微软雅黑" charset="0"/>
                <a:ea typeface="微软雅黑" charset="0"/>
                <a:cs typeface="微软雅黑" charset="0"/>
              </a:rPr>
              <a:t>同时，</a:t>
            </a:r>
            <a:r>
              <a:rPr lang="en-US" altLang="zh-CN" sz="2200" dirty="0" err="1">
                <a:solidFill>
                  <a:srgbClr val="4472C4">
                    <a:lumMod val="75000"/>
                  </a:srgbClr>
                </a:solidFill>
                <a:latin typeface="微软雅黑" charset="0"/>
                <a:ea typeface="微软雅黑" charset="0"/>
                <a:cs typeface="微软雅黑" charset="0"/>
              </a:rPr>
              <a:t>QLoRA</a:t>
            </a:r>
            <a:r>
              <a:rPr lang="zh-CN" altLang="en-US" sz="2200" dirty="0">
                <a:solidFill>
                  <a:srgbClr val="4472C4">
                    <a:lumMod val="75000"/>
                  </a:srgbClr>
                </a:solidFill>
                <a:latin typeface="微软雅黑" charset="0"/>
                <a:ea typeface="微软雅黑" charset="0"/>
                <a:cs typeface="微软雅黑" charset="0"/>
              </a:rPr>
              <a:t>也引入了分页优化（</a:t>
            </a:r>
            <a:r>
              <a:rPr lang="en-US" altLang="zh-CN" sz="2200" dirty="0">
                <a:solidFill>
                  <a:srgbClr val="4472C4">
                    <a:lumMod val="75000"/>
                  </a:srgbClr>
                </a:solidFill>
                <a:latin typeface="微软雅黑" charset="0"/>
                <a:ea typeface="微软雅黑" charset="0"/>
                <a:cs typeface="微软雅黑" charset="0"/>
              </a:rPr>
              <a:t>Paged Optimizer</a:t>
            </a:r>
            <a:r>
              <a:rPr lang="zh-CN" altLang="en-US" sz="2200" dirty="0">
                <a:solidFill>
                  <a:srgbClr val="4472C4">
                    <a:lumMod val="75000"/>
                  </a:srgbClr>
                </a:solidFill>
                <a:latin typeface="微软雅黑" charset="0"/>
                <a:ea typeface="微软雅黑" charset="0"/>
                <a:cs typeface="微软雅黑" charset="0"/>
              </a:rPr>
              <a:t>），在显存不足的情况下，在显存与</a:t>
            </a:r>
            <a:r>
              <a:rPr lang="en-US" altLang="zh-CN" sz="2200" dirty="0">
                <a:solidFill>
                  <a:srgbClr val="4472C4">
                    <a:lumMod val="75000"/>
                  </a:srgbClr>
                </a:solidFill>
                <a:latin typeface="微软雅黑" charset="0"/>
                <a:ea typeface="微软雅黑" charset="0"/>
                <a:cs typeface="微软雅黑" charset="0"/>
              </a:rPr>
              <a:t>CPU</a:t>
            </a:r>
            <a:r>
              <a:rPr lang="zh-CN" altLang="en-US" sz="2200" dirty="0">
                <a:solidFill>
                  <a:srgbClr val="4472C4">
                    <a:lumMod val="75000"/>
                  </a:srgbClr>
                </a:solidFill>
                <a:latin typeface="微软雅黑" charset="0"/>
                <a:ea typeface="微软雅黑" charset="0"/>
                <a:cs typeface="微软雅黑" charset="0"/>
              </a:rPr>
              <a:t>内存间执行页面的换入换出，并根据使用情况进行调度，进一步降低了硬件要求。</a:t>
            </a:r>
            <a:endParaRPr lang="en-US" altLang="zh-CN" sz="2200" dirty="0">
              <a:solidFill>
                <a:srgbClr val="4472C4">
                  <a:lumMod val="75000"/>
                </a:srgbClr>
              </a:solidFill>
              <a:latin typeface="微软雅黑" charset="0"/>
              <a:ea typeface="微软雅黑" charset="0"/>
              <a:cs typeface="微软雅黑" charset="0"/>
            </a:endParaRPr>
          </a:p>
          <a:p>
            <a:pPr lvl="1">
              <a:lnSpc>
                <a:spcPct val="150000"/>
              </a:lnSpc>
            </a:pPr>
            <a:endParaRPr lang="en-US" altLang="zh-CN" sz="2200" dirty="0">
              <a:solidFill>
                <a:srgbClr val="4472C4">
                  <a:lumMod val="75000"/>
                </a:srgbClr>
              </a:solidFill>
              <a:latin typeface="微软雅黑" charset="0"/>
              <a:ea typeface="微软雅黑" charset="0"/>
              <a:cs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525"/>
            <a:ext cx="1101090" cy="1101090"/>
          </a:xfrm>
          <a:prstGeom prst="rect">
            <a:avLst/>
          </a:prstGeom>
        </p:spPr>
      </p:pic>
      <p:sp>
        <p:nvSpPr>
          <p:cNvPr id="3" name="标题 3"/>
          <p:cNvSpPr txBox="1"/>
          <p:nvPr/>
        </p:nvSpPr>
        <p:spPr>
          <a:xfrm>
            <a:off x="429856" y="2358548"/>
            <a:ext cx="11315578" cy="21407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ts val="6000"/>
              </a:lnSpc>
              <a:spcBef>
                <a:spcPts val="800"/>
              </a:spcBef>
            </a:pPr>
            <a:r>
              <a:rPr lang="zh-CN" altLang="en-US" b="1" dirty="0">
                <a:solidFill>
                  <a:schemeClr val="accent1">
                    <a:lumMod val="75000"/>
                  </a:schemeClr>
                </a:solidFill>
                <a:latin typeface="微软雅黑" charset="-122"/>
                <a:ea typeface="微软雅黑" charset="-122"/>
                <a:cs typeface="+mn-cs"/>
              </a:rPr>
              <a:t>四</a:t>
            </a:r>
            <a:r>
              <a:rPr lang="en-US" altLang="zh-CN" b="1" dirty="0">
                <a:solidFill>
                  <a:schemeClr val="accent1">
                    <a:lumMod val="75000"/>
                  </a:schemeClr>
                </a:solidFill>
                <a:latin typeface="微软雅黑" charset="-122"/>
                <a:ea typeface="微软雅黑" charset="-122"/>
                <a:cs typeface="+mn-cs"/>
              </a:rPr>
              <a:t>、</a:t>
            </a:r>
            <a:r>
              <a:rPr lang="zh-CN" altLang="en-US" b="1" dirty="0">
                <a:solidFill>
                  <a:schemeClr val="accent1">
                    <a:lumMod val="75000"/>
                  </a:schemeClr>
                </a:solidFill>
                <a:latin typeface="微软雅黑" charset="-122"/>
                <a:ea typeface="微软雅黑" charset="-122"/>
                <a:cs typeface="+mn-cs"/>
              </a:rPr>
              <a:t>实验部分</a:t>
            </a:r>
            <a:endParaRPr lang="zh-CN" altLang="en-US" b="1" dirty="0">
              <a:solidFill>
                <a:schemeClr val="accent1">
                  <a:lumMod val="75000"/>
                </a:schemeClr>
              </a:solidFill>
              <a:latin typeface="微软雅黑" charset="-122"/>
              <a:ea typeface="微软雅黑"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3632200" cy="645160"/>
          </a:xfrm>
          <a:prstGeom prst="rect">
            <a:avLst/>
          </a:prstGeom>
          <a:noFill/>
        </p:spPr>
        <p:txBody>
          <a:bodyPr wrap="square" lIns="91440" tIns="45720" rIns="91440" bIns="45720">
            <a:spAutoFit/>
          </a:bodyPr>
          <a:lstStyle/>
          <a:p>
            <a:pPr algn="ctr"/>
            <a:r>
              <a:rPr lang="zh-CN" altLang="en-US" sz="3600" b="1" dirty="0">
                <a:solidFill>
                  <a:schemeClr val="bg1"/>
                </a:solidFill>
                <a:latin typeface="黑体" panose="02010609060101010101" pitchFamily="49" charset="-122"/>
                <a:ea typeface="黑体" panose="02010609060101010101" pitchFamily="49" charset="-122"/>
              </a:rPr>
              <a:t>综</a:t>
            </a:r>
            <a:r>
              <a:rPr lang="en-US" altLang="zh-CN" sz="3600" b="1" dirty="0">
                <a:solidFill>
                  <a:schemeClr val="bg1"/>
                </a:solidFill>
                <a:latin typeface="黑体" panose="02010609060101010101" pitchFamily="49" charset="-122"/>
                <a:ea typeface="黑体" panose="02010609060101010101" pitchFamily="49" charset="-122"/>
              </a:rPr>
              <a:t> </a:t>
            </a:r>
            <a:r>
              <a:rPr lang="zh-CN" altLang="en-US" sz="3600" b="1" dirty="0">
                <a:solidFill>
                  <a:schemeClr val="bg1"/>
                </a:solidFill>
                <a:latin typeface="黑体" panose="02010609060101010101" pitchFamily="49" charset="-122"/>
                <a:ea typeface="黑体" panose="02010609060101010101" pitchFamily="49" charset="-122"/>
              </a:rPr>
              <a:t>述</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54" name="矩形: 圆角 53"/>
          <p:cNvSpPr/>
          <p:nvPr/>
        </p:nvSpPr>
        <p:spPr>
          <a:xfrm>
            <a:off x="344170" y="974090"/>
            <a:ext cx="2630805" cy="758825"/>
          </a:xfrm>
          <a:prstGeom prst="roundRect">
            <a:avLst/>
          </a:prstGeom>
          <a:solidFill>
            <a:srgbClr val="0065B3"/>
          </a:solidFill>
          <a:ln>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p>
            <a:pPr algn="ctr"/>
            <a:r>
              <a:rPr lang="zh-CN" altLang="en-US" sz="2400" dirty="0">
                <a:latin typeface="微软雅黑" charset="0"/>
                <a:ea typeface="微软雅黑" charset="0"/>
              </a:rPr>
              <a:t>数据收集</a:t>
            </a:r>
            <a:endParaRPr lang="zh-CN" altLang="en-US" sz="2400" dirty="0">
              <a:latin typeface="微软雅黑" charset="0"/>
              <a:ea typeface="微软雅黑" charset="0"/>
            </a:endParaRPr>
          </a:p>
        </p:txBody>
      </p:sp>
      <p:sp>
        <p:nvSpPr>
          <p:cNvPr id="8" name="矩形: 圆角 53"/>
          <p:cNvSpPr/>
          <p:nvPr/>
        </p:nvSpPr>
        <p:spPr>
          <a:xfrm>
            <a:off x="344170" y="2021840"/>
            <a:ext cx="2630805" cy="758825"/>
          </a:xfrm>
          <a:prstGeom prst="roundRect">
            <a:avLst/>
          </a:prstGeom>
          <a:solidFill>
            <a:srgbClr val="0065B3"/>
          </a:solidFill>
          <a:ln>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p>
            <a:pPr algn="ctr"/>
            <a:r>
              <a:rPr lang="zh-CN" altLang="en-US" sz="2400" dirty="0">
                <a:latin typeface="微软雅黑" charset="0"/>
                <a:ea typeface="微软雅黑" charset="0"/>
              </a:rPr>
              <a:t>数据预处理</a:t>
            </a:r>
            <a:endParaRPr lang="zh-CN" altLang="en-US" sz="2400" dirty="0">
              <a:latin typeface="微软雅黑" charset="0"/>
              <a:ea typeface="微软雅黑" charset="0"/>
            </a:endParaRPr>
          </a:p>
        </p:txBody>
      </p:sp>
      <p:sp>
        <p:nvSpPr>
          <p:cNvPr id="9" name="矩形: 圆角 53"/>
          <p:cNvSpPr/>
          <p:nvPr/>
        </p:nvSpPr>
        <p:spPr>
          <a:xfrm>
            <a:off x="344170" y="3069590"/>
            <a:ext cx="2630805" cy="758825"/>
          </a:xfrm>
          <a:prstGeom prst="roundRect">
            <a:avLst/>
          </a:prstGeom>
          <a:solidFill>
            <a:srgbClr val="0065B3"/>
          </a:solidFill>
          <a:ln>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p>
            <a:pPr algn="ctr"/>
            <a:r>
              <a:rPr lang="zh-CN" altLang="en-US" sz="2400" dirty="0">
                <a:latin typeface="微软雅黑" charset="0"/>
                <a:ea typeface="微软雅黑" charset="0"/>
              </a:rPr>
              <a:t>基础模型选择</a:t>
            </a:r>
            <a:endParaRPr lang="zh-CN" altLang="en-US" sz="2400" dirty="0">
              <a:latin typeface="微软雅黑" charset="0"/>
              <a:ea typeface="微软雅黑" charset="0"/>
            </a:endParaRPr>
          </a:p>
        </p:txBody>
      </p:sp>
      <p:sp>
        <p:nvSpPr>
          <p:cNvPr id="10" name="矩形: 圆角 53"/>
          <p:cNvSpPr/>
          <p:nvPr/>
        </p:nvSpPr>
        <p:spPr>
          <a:xfrm>
            <a:off x="344170" y="4121150"/>
            <a:ext cx="2630805" cy="2578735"/>
          </a:xfrm>
          <a:prstGeom prst="roundRect">
            <a:avLst>
              <a:gd name="adj" fmla="val 3019"/>
            </a:avLst>
          </a:prstGeom>
          <a:solidFill>
            <a:srgbClr val="0065B3"/>
          </a:solidFill>
          <a:ln>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p>
            <a:pPr algn="ctr"/>
            <a:r>
              <a:rPr lang="zh-CN" altLang="en-US" sz="2400" dirty="0">
                <a:latin typeface="微软雅黑" charset="0"/>
                <a:ea typeface="微软雅黑" charset="0"/>
              </a:rPr>
              <a:t>微调</a:t>
            </a:r>
            <a:endParaRPr lang="zh-CN" altLang="en-US" sz="2400" dirty="0">
              <a:latin typeface="微软雅黑" charset="0"/>
              <a:ea typeface="微软雅黑" charset="0"/>
            </a:endParaRPr>
          </a:p>
          <a:p>
            <a:pPr algn="ctr"/>
            <a:r>
              <a:rPr lang="zh-CN" altLang="en-US" sz="2400" dirty="0">
                <a:latin typeface="微软雅黑" charset="0"/>
                <a:ea typeface="微软雅黑" charset="0"/>
              </a:rPr>
              <a:t>框架</a:t>
            </a:r>
            <a:r>
              <a:rPr lang="en-US" altLang="zh-CN" sz="2400" dirty="0">
                <a:latin typeface="微软雅黑" charset="0"/>
                <a:ea typeface="微软雅黑" charset="0"/>
              </a:rPr>
              <a:t>/</a:t>
            </a:r>
            <a:r>
              <a:rPr lang="zh-CN" altLang="en-US" sz="2400" dirty="0">
                <a:latin typeface="微软雅黑" charset="0"/>
                <a:ea typeface="微软雅黑" charset="0"/>
              </a:rPr>
              <a:t>方法选择</a:t>
            </a:r>
            <a:endParaRPr lang="zh-CN" altLang="en-US" sz="2400" dirty="0">
              <a:latin typeface="微软雅黑" charset="0"/>
              <a:ea typeface="微软雅黑" charset="0"/>
            </a:endParaRPr>
          </a:p>
        </p:txBody>
      </p:sp>
      <p:sp>
        <p:nvSpPr>
          <p:cNvPr id="11" name="等腰三角形 10"/>
          <p:cNvSpPr/>
          <p:nvPr/>
        </p:nvSpPr>
        <p:spPr>
          <a:xfrm rot="10800000">
            <a:off x="1516380" y="1792605"/>
            <a:ext cx="183515" cy="183515"/>
          </a:xfrm>
          <a:prstGeom prst="triangle">
            <a:avLst/>
          </a:prstGeom>
          <a:solidFill>
            <a:srgbClr val="62A0D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等腰三角形 11"/>
          <p:cNvSpPr/>
          <p:nvPr/>
        </p:nvSpPr>
        <p:spPr>
          <a:xfrm rot="10800000">
            <a:off x="1516380" y="2833370"/>
            <a:ext cx="183515" cy="183515"/>
          </a:xfrm>
          <a:prstGeom prst="triangle">
            <a:avLst/>
          </a:prstGeom>
          <a:solidFill>
            <a:srgbClr val="62A0D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等腰三角形 14"/>
          <p:cNvSpPr/>
          <p:nvPr/>
        </p:nvSpPr>
        <p:spPr>
          <a:xfrm rot="10800000">
            <a:off x="1516380" y="3874135"/>
            <a:ext cx="183515" cy="183515"/>
          </a:xfrm>
          <a:prstGeom prst="triangle">
            <a:avLst/>
          </a:prstGeom>
          <a:solidFill>
            <a:srgbClr val="62A0D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圆角矩形 15"/>
          <p:cNvSpPr/>
          <p:nvPr/>
        </p:nvSpPr>
        <p:spPr>
          <a:xfrm>
            <a:off x="4926965" y="974725"/>
            <a:ext cx="6959600" cy="1806575"/>
          </a:xfrm>
          <a:prstGeom prst="roundRect">
            <a:avLst>
              <a:gd name="adj" fmla="val 8927"/>
            </a:avLst>
          </a:prstGeom>
          <a:noFill/>
          <a:ln w="19050">
            <a:solidFill>
              <a:srgbClr val="4472C4"/>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4926965" y="935990"/>
            <a:ext cx="6958965" cy="1806575"/>
          </a:xfrm>
          <a:prstGeom prst="rect">
            <a:avLst/>
          </a:prstGeom>
          <a:noFill/>
        </p:spPr>
        <p:txBody>
          <a:bodyPr wrap="square" rtlCol="0" anchor="ctr" anchorCtr="0">
            <a:noAutofit/>
          </a:bodyPr>
          <a:p>
            <a:pPr indent="493395" algn="just" fontAlgn="auto">
              <a:lnSpc>
                <a:spcPct val="150000"/>
              </a:lnSpc>
            </a:pPr>
            <a:r>
              <a:rPr lang="zh-CN" altLang="en-US" sz="2400" b="1">
                <a:solidFill>
                  <a:srgbClr val="2F5597"/>
                </a:solidFill>
                <a:latin typeface="微软雅黑" charset="0"/>
                <a:ea typeface="微软雅黑" charset="0"/>
                <a:sym typeface="+mn-ea"/>
              </a:rPr>
              <a:t>大模型微调</a:t>
            </a:r>
            <a:r>
              <a:rPr lang="en-US" altLang="zh-CN" sz="2400" b="1">
                <a:solidFill>
                  <a:srgbClr val="2F5597"/>
                </a:solidFill>
                <a:latin typeface="微软雅黑" charset="0"/>
                <a:ea typeface="微软雅黑" charset="0"/>
                <a:sym typeface="+mn-ea"/>
              </a:rPr>
              <a:t>:</a:t>
            </a:r>
            <a:r>
              <a:rPr lang="zh-CN" altLang="en-US" sz="2400">
                <a:solidFill>
                  <a:srgbClr val="2F5597"/>
                </a:solidFill>
                <a:latin typeface="微软雅黑" charset="0"/>
                <a:ea typeface="微软雅黑" charset="0"/>
                <a:sym typeface="+mn-ea"/>
              </a:rPr>
              <a:t>在已有</a:t>
            </a:r>
            <a:r>
              <a:rPr lang="zh-CN" altLang="en-US" sz="2400" b="1">
                <a:solidFill>
                  <a:srgbClr val="ED7D31"/>
                </a:solidFill>
                <a:latin typeface="微软雅黑" charset="0"/>
                <a:ea typeface="微软雅黑" charset="0"/>
                <a:sym typeface="+mn-ea"/>
              </a:rPr>
              <a:t>预训练模型</a:t>
            </a:r>
            <a:r>
              <a:rPr lang="zh-CN" altLang="en-US" sz="2400">
                <a:solidFill>
                  <a:srgbClr val="2F5597"/>
                </a:solidFill>
                <a:latin typeface="微软雅黑" charset="0"/>
                <a:ea typeface="微软雅黑" charset="0"/>
                <a:sym typeface="+mn-ea"/>
              </a:rPr>
              <a:t>的基础上，用</a:t>
            </a:r>
            <a:r>
              <a:rPr lang="zh-CN" altLang="en-US" sz="2400" b="1">
                <a:solidFill>
                  <a:srgbClr val="ED7D31"/>
                </a:solidFill>
                <a:latin typeface="微软雅黑" charset="0"/>
                <a:ea typeface="微软雅黑" charset="0"/>
                <a:sym typeface="+mn-ea"/>
              </a:rPr>
              <a:t>标注数据</a:t>
            </a:r>
            <a:r>
              <a:rPr lang="zh-CN" altLang="en-US" sz="2400">
                <a:solidFill>
                  <a:srgbClr val="2F5597"/>
                </a:solidFill>
                <a:latin typeface="微软雅黑" charset="0"/>
                <a:ea typeface="微软雅黑" charset="0"/>
                <a:sym typeface="+mn-ea"/>
              </a:rPr>
              <a:t>训练，修改模型参数</a:t>
            </a:r>
            <a:r>
              <a:rPr lang="en-US" altLang="zh-CN" sz="2400">
                <a:solidFill>
                  <a:srgbClr val="2F5597"/>
                </a:solidFill>
                <a:latin typeface="微软雅黑" charset="0"/>
                <a:ea typeface="微软雅黑" charset="0"/>
                <a:sym typeface="+mn-ea"/>
              </a:rPr>
              <a:t>，</a:t>
            </a:r>
            <a:r>
              <a:rPr lang="zh-CN" altLang="en-US" sz="2400">
                <a:solidFill>
                  <a:srgbClr val="2F5597"/>
                </a:solidFill>
                <a:latin typeface="微软雅黑" charset="0"/>
                <a:ea typeface="微软雅黑" charset="0"/>
                <a:sym typeface="+mn-ea"/>
              </a:rPr>
              <a:t>进一步优化模型表现，以适应特定任务或场景需求</a:t>
            </a:r>
            <a:r>
              <a:rPr lang="en-US" altLang="zh-CN" sz="2400">
                <a:solidFill>
                  <a:srgbClr val="2F5597"/>
                </a:solidFill>
                <a:latin typeface="微软雅黑" charset="0"/>
                <a:ea typeface="微软雅黑" charset="0"/>
                <a:sym typeface="+mn-ea"/>
              </a:rPr>
              <a:t>。</a:t>
            </a:r>
            <a:endParaRPr lang="en-US" altLang="zh-CN" sz="2400">
              <a:solidFill>
                <a:srgbClr val="2F5597"/>
              </a:solidFill>
              <a:latin typeface="微软雅黑" charset="0"/>
              <a:ea typeface="微软雅黑" charset="0"/>
              <a:sym typeface="+mn-ea"/>
            </a:endParaRPr>
          </a:p>
        </p:txBody>
      </p:sp>
      <p:sp>
        <p:nvSpPr>
          <p:cNvPr id="19" name="圆角矩形 18"/>
          <p:cNvSpPr/>
          <p:nvPr/>
        </p:nvSpPr>
        <p:spPr>
          <a:xfrm>
            <a:off x="3100070" y="974090"/>
            <a:ext cx="1603375" cy="1806575"/>
          </a:xfrm>
          <a:prstGeom prst="roundRect">
            <a:avLst>
              <a:gd name="adj" fmla="val 11049"/>
            </a:avLst>
          </a:prstGeom>
          <a:noFill/>
          <a:ln w="19050">
            <a:solidFill>
              <a:srgbClr val="4472C4"/>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圆角矩形 19"/>
          <p:cNvSpPr/>
          <p:nvPr/>
        </p:nvSpPr>
        <p:spPr>
          <a:xfrm flipV="1">
            <a:off x="3098165" y="3061970"/>
            <a:ext cx="5005070" cy="774065"/>
          </a:xfrm>
          <a:prstGeom prst="roundRect">
            <a:avLst/>
          </a:prstGeom>
          <a:noFill/>
          <a:ln w="19050">
            <a:solidFill>
              <a:srgbClr val="4472C4"/>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圆角矩形 20"/>
          <p:cNvSpPr/>
          <p:nvPr/>
        </p:nvSpPr>
        <p:spPr>
          <a:xfrm flipV="1">
            <a:off x="3100070" y="4120515"/>
            <a:ext cx="1603375" cy="1487805"/>
          </a:xfrm>
          <a:prstGeom prst="roundRect">
            <a:avLst>
              <a:gd name="adj" fmla="val 8910"/>
            </a:avLst>
          </a:prstGeom>
          <a:noFill/>
          <a:ln w="19050">
            <a:solidFill>
              <a:srgbClr val="4472C4"/>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3326130" y="3061335"/>
            <a:ext cx="4799965" cy="767715"/>
          </a:xfrm>
          <a:prstGeom prst="rect">
            <a:avLst/>
          </a:prstGeom>
          <a:noFill/>
        </p:spPr>
        <p:txBody>
          <a:bodyPr wrap="square" rtlCol="0" anchor="ctr" anchorCtr="0">
            <a:noAutofit/>
          </a:bodyPr>
          <a:p>
            <a:pPr algn="ctr"/>
            <a:r>
              <a:rPr lang="en-US" altLang="zh-CN" sz="2000" b="1">
                <a:latin typeface="Times New Roman Bold" panose="02020503050405090304" charset="0"/>
                <a:cs typeface="Times New Roman Bold" panose="02020503050405090304" charset="0"/>
              </a:rPr>
              <a:t>Qwen3-1.7B</a:t>
            </a:r>
            <a:endParaRPr lang="en-US" altLang="zh-CN" sz="2000" b="1">
              <a:latin typeface="Times New Roman Bold" panose="02020503050405090304" charset="0"/>
              <a:cs typeface="Times New Roman Bold" panose="02020503050405090304" charset="0"/>
            </a:endParaRPr>
          </a:p>
        </p:txBody>
      </p:sp>
      <p:sp>
        <p:nvSpPr>
          <p:cNvPr id="24" name="文本框 23"/>
          <p:cNvSpPr txBox="1"/>
          <p:nvPr/>
        </p:nvSpPr>
        <p:spPr>
          <a:xfrm>
            <a:off x="6527165" y="4121150"/>
            <a:ext cx="1603375" cy="1267460"/>
          </a:xfrm>
          <a:prstGeom prst="rect">
            <a:avLst/>
          </a:prstGeom>
          <a:noFill/>
        </p:spPr>
        <p:txBody>
          <a:bodyPr wrap="square" rtlCol="0" anchor="ctr" anchorCtr="0">
            <a:noAutofit/>
          </a:bodyPr>
          <a:p>
            <a:pPr algn="ctr"/>
            <a:r>
              <a:rPr lang="zh-CN" altLang="en-US" b="1">
                <a:latin typeface="微软雅黑" charset="0"/>
                <a:ea typeface="微软雅黑" charset="0"/>
                <a:sym typeface="+mn-ea"/>
              </a:rPr>
              <a:t>新增参数微调</a:t>
            </a:r>
            <a:endParaRPr lang="zh-CN" altLang="en-US" b="1">
              <a:latin typeface="微软雅黑" charset="0"/>
              <a:ea typeface="微软雅黑" charset="0"/>
              <a:sym typeface="+mn-ea"/>
            </a:endParaRPr>
          </a:p>
        </p:txBody>
      </p:sp>
      <p:sp>
        <p:nvSpPr>
          <p:cNvPr id="25" name="文本框 24"/>
          <p:cNvSpPr txBox="1"/>
          <p:nvPr/>
        </p:nvSpPr>
        <p:spPr>
          <a:xfrm>
            <a:off x="3100070" y="4123690"/>
            <a:ext cx="1603375" cy="1485265"/>
          </a:xfrm>
          <a:prstGeom prst="rect">
            <a:avLst/>
          </a:prstGeom>
          <a:noFill/>
        </p:spPr>
        <p:txBody>
          <a:bodyPr wrap="square" rtlCol="0" anchor="ctr" anchorCtr="0">
            <a:noAutofit/>
          </a:bodyPr>
          <a:p>
            <a:pPr algn="ctr"/>
            <a:r>
              <a:rPr lang="zh-CN" altLang="en-US" b="1">
                <a:latin typeface="微软雅黑" charset="0"/>
                <a:ea typeface="微软雅黑" charset="0"/>
                <a:sym typeface="+mn-ea"/>
              </a:rPr>
              <a:t>全参数微调</a:t>
            </a:r>
            <a:endParaRPr lang="zh-CN" altLang="en-US" b="1">
              <a:latin typeface="微软雅黑" charset="0"/>
              <a:ea typeface="微软雅黑" charset="0"/>
              <a:sym typeface="+mn-ea"/>
            </a:endParaRPr>
          </a:p>
        </p:txBody>
      </p:sp>
      <p:sp>
        <p:nvSpPr>
          <p:cNvPr id="26" name="文本框 25"/>
          <p:cNvSpPr txBox="1"/>
          <p:nvPr/>
        </p:nvSpPr>
        <p:spPr>
          <a:xfrm>
            <a:off x="4813300" y="4122420"/>
            <a:ext cx="1603375" cy="1490980"/>
          </a:xfrm>
          <a:prstGeom prst="rect">
            <a:avLst/>
          </a:prstGeom>
          <a:noFill/>
        </p:spPr>
        <p:txBody>
          <a:bodyPr wrap="square" rtlCol="0" anchor="ctr" anchorCtr="0">
            <a:noAutofit/>
          </a:bodyPr>
          <a:p>
            <a:pPr algn="ctr"/>
            <a:r>
              <a:rPr lang="zh-CN" altLang="en-US">
                <a:latin typeface="微软雅黑" charset="0"/>
                <a:ea typeface="微软雅黑" charset="0"/>
                <a:sym typeface="+mn-ea"/>
              </a:rPr>
              <a:t>部分参数微调</a:t>
            </a:r>
            <a:endParaRPr lang="zh-CN" altLang="en-US">
              <a:latin typeface="微软雅黑" charset="0"/>
              <a:ea typeface="微软雅黑" charset="0"/>
              <a:sym typeface="+mn-ea"/>
            </a:endParaRPr>
          </a:p>
        </p:txBody>
      </p:sp>
      <p:sp>
        <p:nvSpPr>
          <p:cNvPr id="27" name="文本框 26"/>
          <p:cNvSpPr txBox="1"/>
          <p:nvPr/>
        </p:nvSpPr>
        <p:spPr>
          <a:xfrm>
            <a:off x="6533515" y="4991100"/>
            <a:ext cx="1603375" cy="382270"/>
          </a:xfrm>
          <a:prstGeom prst="rect">
            <a:avLst/>
          </a:prstGeom>
          <a:noFill/>
        </p:spPr>
        <p:txBody>
          <a:bodyPr wrap="square" rtlCol="0" anchor="ctr" anchorCtr="0">
            <a:noAutofit/>
          </a:bodyPr>
          <a:p>
            <a:pPr algn="ctr"/>
            <a:r>
              <a:rPr lang="en-US" altLang="zh-CN" sz="1600" b="1">
                <a:latin typeface="Times New Roman Bold" panose="02020503050405090304" charset="0"/>
                <a:cs typeface="Times New Roman Bold" panose="02020503050405090304" charset="0"/>
              </a:rPr>
              <a:t>(LoRA/QLoRA)</a:t>
            </a:r>
            <a:endParaRPr lang="en-US" altLang="zh-CN" sz="1600" b="1">
              <a:latin typeface="Times New Roman Bold" panose="02020503050405090304" charset="0"/>
              <a:cs typeface="Times New Roman Bold" panose="02020503050405090304" charset="0"/>
            </a:endParaRPr>
          </a:p>
        </p:txBody>
      </p:sp>
      <p:sp>
        <p:nvSpPr>
          <p:cNvPr id="28" name="文本框 27"/>
          <p:cNvSpPr txBox="1"/>
          <p:nvPr/>
        </p:nvSpPr>
        <p:spPr>
          <a:xfrm>
            <a:off x="3098165" y="965200"/>
            <a:ext cx="1603375" cy="1806575"/>
          </a:xfrm>
          <a:prstGeom prst="rect">
            <a:avLst/>
          </a:prstGeom>
          <a:noFill/>
        </p:spPr>
        <p:txBody>
          <a:bodyPr wrap="square" rtlCol="0" anchor="ctr" anchorCtr="0">
            <a:noAutofit/>
          </a:bodyPr>
          <a:p>
            <a:pPr algn="ctr"/>
            <a:r>
              <a:rPr lang="en-US" altLang="zh-CN" sz="2000" b="1">
                <a:solidFill>
                  <a:srgbClr val="2F5597"/>
                </a:solidFill>
                <a:latin typeface="微软雅黑" charset="0"/>
                <a:ea typeface="微软雅黑" charset="0"/>
                <a:cs typeface="微软雅黑" charset="0"/>
              </a:rPr>
              <a:t>DeepMath:</a:t>
            </a:r>
            <a:endParaRPr lang="en-US" altLang="zh-CN" sz="2000" b="1">
              <a:solidFill>
                <a:srgbClr val="2F5597"/>
              </a:solidFill>
              <a:latin typeface="微软雅黑" charset="0"/>
              <a:ea typeface="微软雅黑" charset="0"/>
              <a:cs typeface="微软雅黑" charset="0"/>
            </a:endParaRPr>
          </a:p>
          <a:p>
            <a:pPr indent="0" algn="ctr" fontAlgn="auto">
              <a:lnSpc>
                <a:spcPts val="1880"/>
              </a:lnSpc>
              <a:spcBef>
                <a:spcPts val="600"/>
              </a:spcBef>
            </a:pPr>
            <a:r>
              <a:rPr lang="zh-CN" altLang="en-US" sz="1400">
                <a:solidFill>
                  <a:srgbClr val="2F5597"/>
                </a:solidFill>
                <a:latin typeface="微软雅黑" charset="0"/>
                <a:ea typeface="微软雅黑" charset="0"/>
                <a:cs typeface="微软雅黑" charset="0"/>
              </a:rPr>
              <a:t>专门用于</a:t>
            </a:r>
            <a:r>
              <a:rPr lang="zh-CN" altLang="en-US" sz="1400" b="1">
                <a:solidFill>
                  <a:srgbClr val="ED7D31"/>
                </a:solidFill>
                <a:latin typeface="微软雅黑" charset="0"/>
                <a:ea typeface="微软雅黑" charset="0"/>
                <a:cs typeface="微软雅黑" charset="0"/>
              </a:rPr>
              <a:t>数学相关任务</a:t>
            </a:r>
            <a:r>
              <a:rPr lang="zh-CN" altLang="en-US" sz="1400">
                <a:solidFill>
                  <a:srgbClr val="2F5597"/>
                </a:solidFill>
                <a:latin typeface="微软雅黑" charset="0"/>
                <a:ea typeface="微软雅黑" charset="0"/>
                <a:cs typeface="微软雅黑" charset="0"/>
              </a:rPr>
              <a:t>的数据集，可能包含各种数学问题、证明、公式等数据</a:t>
            </a:r>
            <a:endParaRPr lang="zh-CN" altLang="en-US" sz="1400">
              <a:solidFill>
                <a:srgbClr val="2F5597"/>
              </a:solidFill>
              <a:latin typeface="微软雅黑" charset="0"/>
              <a:ea typeface="微软雅黑" charset="0"/>
              <a:cs typeface="微软雅黑" charset="0"/>
            </a:endParaRPr>
          </a:p>
        </p:txBody>
      </p:sp>
      <p:sp>
        <p:nvSpPr>
          <p:cNvPr id="29" name="圆角矩形 28"/>
          <p:cNvSpPr/>
          <p:nvPr/>
        </p:nvSpPr>
        <p:spPr>
          <a:xfrm>
            <a:off x="3100705" y="5702300"/>
            <a:ext cx="5018405" cy="997585"/>
          </a:xfrm>
          <a:prstGeom prst="roundRect">
            <a:avLst>
              <a:gd name="adj" fmla="val 13430"/>
            </a:avLst>
          </a:prstGeom>
          <a:noFill/>
          <a:ln w="19050">
            <a:solidFill>
              <a:srgbClr val="4472C4"/>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3098165" y="5724525"/>
            <a:ext cx="5018405" cy="996950"/>
          </a:xfrm>
          <a:prstGeom prst="rect">
            <a:avLst/>
          </a:prstGeom>
          <a:noFill/>
        </p:spPr>
        <p:txBody>
          <a:bodyPr wrap="square" rtlCol="0" anchor="ctr" anchorCtr="0">
            <a:noAutofit/>
          </a:bodyPr>
          <a:p>
            <a:pPr algn="ctr"/>
            <a:endParaRPr lang="en-US" altLang="zh-CN" sz="1400" b="1">
              <a:latin typeface="Times New Roman Bold" panose="02020503050405090304" charset="0"/>
              <a:cs typeface="Times New Roman Bold" panose="02020503050405090304" charset="0"/>
            </a:endParaRPr>
          </a:p>
        </p:txBody>
      </p:sp>
      <p:sp>
        <p:nvSpPr>
          <p:cNvPr id="31" name="文本框 30"/>
          <p:cNvSpPr txBox="1"/>
          <p:nvPr/>
        </p:nvSpPr>
        <p:spPr>
          <a:xfrm>
            <a:off x="8345805" y="3050540"/>
            <a:ext cx="3542030" cy="2745740"/>
          </a:xfrm>
          <a:prstGeom prst="rect">
            <a:avLst/>
          </a:prstGeom>
          <a:noFill/>
        </p:spPr>
        <p:txBody>
          <a:bodyPr wrap="square" rtlCol="0" anchor="ctr" anchorCtr="0">
            <a:noAutofit/>
          </a:bodyPr>
          <a:p>
            <a:pPr indent="0" algn="ctr" fontAlgn="auto">
              <a:lnSpc>
                <a:spcPct val="150000"/>
              </a:lnSpc>
            </a:pPr>
            <a:r>
              <a:rPr lang="en-US" altLang="zh-CN" sz="2400" b="1">
                <a:solidFill>
                  <a:srgbClr val="0166B4"/>
                </a:solidFill>
                <a:latin typeface="Times New Roman Bold" panose="02020503050405090304" charset="0"/>
                <a:cs typeface="Times New Roman Bold" panose="02020503050405090304" charset="0"/>
              </a:rPr>
              <a:t>LLaMA-Factory</a:t>
            </a:r>
            <a:endParaRPr lang="en-US" altLang="zh-CN" sz="2400" b="1">
              <a:solidFill>
                <a:srgbClr val="0166B4"/>
              </a:solidFill>
              <a:latin typeface="Times New Roman Bold" panose="02020503050405090304" charset="0"/>
              <a:cs typeface="Times New Roman Bold" panose="02020503050405090304" charset="0"/>
            </a:endParaRPr>
          </a:p>
          <a:p>
            <a:pPr indent="0" algn="ctr" fontAlgn="auto">
              <a:lnSpc>
                <a:spcPct val="150000"/>
              </a:lnSpc>
            </a:pPr>
            <a:r>
              <a:rPr lang="zh-CN" altLang="en-US" sz="2400">
                <a:latin typeface="微软雅黑" charset="0"/>
                <a:ea typeface="微软雅黑" charset="0"/>
                <a:cs typeface="微软雅黑" charset="0"/>
              </a:rPr>
              <a:t>开源大语言模型微调框架</a:t>
            </a:r>
            <a:endParaRPr lang="zh-CN" altLang="en-US" sz="2400">
              <a:latin typeface="微软雅黑" charset="0"/>
              <a:ea typeface="微软雅黑" charset="0"/>
              <a:cs typeface="微软雅黑" charset="0"/>
            </a:endParaRPr>
          </a:p>
          <a:p>
            <a:pPr indent="0" algn="ctr" fontAlgn="auto">
              <a:lnSpc>
                <a:spcPct val="150000"/>
              </a:lnSpc>
            </a:pPr>
            <a:r>
              <a:rPr lang="zh-CN" altLang="en-US" sz="2000">
                <a:latin typeface="微软雅黑" charset="0"/>
                <a:ea typeface="微软雅黑" charset="0"/>
                <a:cs typeface="微软雅黑" charset="0"/>
              </a:rPr>
              <a:t>支持</a:t>
            </a:r>
            <a:r>
              <a:rPr lang="en-US" altLang="zh-CN" sz="2000">
                <a:latin typeface="微软雅黑" charset="0"/>
                <a:ea typeface="微软雅黑" charset="0"/>
                <a:cs typeface="微软雅黑" charset="0"/>
              </a:rPr>
              <a:t>100</a:t>
            </a:r>
            <a:r>
              <a:rPr lang="zh-CN" altLang="en-US" sz="2000">
                <a:latin typeface="微软雅黑" charset="0"/>
                <a:ea typeface="微软雅黑" charset="0"/>
                <a:cs typeface="微软雅黑" charset="0"/>
              </a:rPr>
              <a:t>多种主流模型</a:t>
            </a:r>
            <a:endParaRPr lang="zh-CN" altLang="en-US" sz="2000">
              <a:latin typeface="微软雅黑" charset="0"/>
              <a:ea typeface="微软雅黑" charset="0"/>
              <a:cs typeface="微软雅黑" charset="0"/>
            </a:endParaRPr>
          </a:p>
          <a:p>
            <a:pPr indent="0" algn="ctr" fontAlgn="auto">
              <a:lnSpc>
                <a:spcPct val="150000"/>
              </a:lnSpc>
            </a:pPr>
            <a:r>
              <a:rPr lang="zh-CN" altLang="en-US" sz="2000">
                <a:latin typeface="微软雅黑" charset="0"/>
                <a:ea typeface="微软雅黑" charset="0"/>
                <a:cs typeface="微软雅黑" charset="0"/>
              </a:rPr>
              <a:t>提供多种微调算法和优化策略</a:t>
            </a:r>
            <a:endParaRPr lang="zh-CN" altLang="en-US" sz="2000">
              <a:latin typeface="微软雅黑" charset="0"/>
              <a:ea typeface="微软雅黑" charset="0"/>
              <a:cs typeface="微软雅黑" charset="0"/>
            </a:endParaRPr>
          </a:p>
        </p:txBody>
      </p:sp>
      <p:sp>
        <p:nvSpPr>
          <p:cNvPr id="33" name="圆角矩形 32"/>
          <p:cNvSpPr/>
          <p:nvPr/>
        </p:nvSpPr>
        <p:spPr>
          <a:xfrm>
            <a:off x="8286115" y="3082290"/>
            <a:ext cx="3601720" cy="3594100"/>
          </a:xfrm>
          <a:prstGeom prst="roundRect">
            <a:avLst>
              <a:gd name="adj" fmla="val 4284"/>
            </a:avLst>
          </a:prstGeom>
          <a:noFill/>
          <a:ln w="19050">
            <a:solidFill>
              <a:srgbClr val="4472C4"/>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6" name="图片 35" descr="logo"/>
          <p:cNvPicPr>
            <a:picLocks noChangeAspect="1"/>
          </p:cNvPicPr>
          <p:nvPr/>
        </p:nvPicPr>
        <p:blipFill>
          <a:blip r:embed="rId3"/>
          <a:stretch>
            <a:fillRect/>
          </a:stretch>
        </p:blipFill>
        <p:spPr>
          <a:xfrm>
            <a:off x="8801100" y="5824855"/>
            <a:ext cx="2631440" cy="751840"/>
          </a:xfrm>
          <a:prstGeom prst="rect">
            <a:avLst/>
          </a:prstGeom>
        </p:spPr>
      </p:pic>
      <p:pic>
        <p:nvPicPr>
          <p:cNvPr id="40" name="图片 39"/>
          <p:cNvPicPr>
            <a:picLocks noChangeAspect="1"/>
          </p:cNvPicPr>
          <p:nvPr/>
        </p:nvPicPr>
        <p:blipFill>
          <a:blip r:embed="rId4"/>
          <a:stretch>
            <a:fillRect/>
          </a:stretch>
        </p:blipFill>
        <p:spPr>
          <a:xfrm>
            <a:off x="4279900" y="3115945"/>
            <a:ext cx="647065" cy="657860"/>
          </a:xfrm>
          <a:prstGeom prst="rect">
            <a:avLst/>
          </a:prstGeom>
        </p:spPr>
      </p:pic>
      <p:sp>
        <p:nvSpPr>
          <p:cNvPr id="41" name="圆角矩形 40"/>
          <p:cNvSpPr/>
          <p:nvPr/>
        </p:nvSpPr>
        <p:spPr>
          <a:xfrm flipV="1">
            <a:off x="4828540" y="4117975"/>
            <a:ext cx="1603375" cy="1487805"/>
          </a:xfrm>
          <a:prstGeom prst="roundRect">
            <a:avLst>
              <a:gd name="adj" fmla="val 8910"/>
            </a:avLst>
          </a:prstGeom>
          <a:noFill/>
          <a:ln w="19050">
            <a:solidFill>
              <a:srgbClr val="4472C4"/>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圆角矩形 41"/>
          <p:cNvSpPr/>
          <p:nvPr/>
        </p:nvSpPr>
        <p:spPr>
          <a:xfrm flipV="1">
            <a:off x="6526530" y="4125595"/>
            <a:ext cx="1603375" cy="1487805"/>
          </a:xfrm>
          <a:prstGeom prst="roundRect">
            <a:avLst>
              <a:gd name="adj" fmla="val 8910"/>
            </a:avLst>
          </a:prstGeom>
          <a:noFill/>
          <a:ln w="19050">
            <a:solidFill>
              <a:srgbClr val="4472C4"/>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矩形: 圆角 66"/>
          <p:cNvSpPr/>
          <p:nvPr/>
        </p:nvSpPr>
        <p:spPr>
          <a:xfrm>
            <a:off x="3204845" y="5871210"/>
            <a:ext cx="886460" cy="64008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p>
            <a:pPr algn="ctr"/>
            <a:r>
              <a:rPr lang="en-US" altLang="zh-CN" sz="2400" b="1">
                <a:latin typeface="Times New Roman Bold" panose="02020503050405090304" charset="0"/>
                <a:cs typeface="Times New Roman Bold" panose="02020503050405090304" charset="0"/>
                <a:sym typeface="+mn-ea"/>
              </a:rPr>
              <a:t>SFT</a:t>
            </a:r>
            <a:endParaRPr lang="zh-CN" altLang="en-US" sz="2400" b="1" dirty="0">
              <a:latin typeface="华文楷体" panose="02010600040101010101" pitchFamily="2" charset="-122"/>
              <a:ea typeface="华文楷体" panose="02010600040101010101" pitchFamily="2" charset="-122"/>
            </a:endParaRPr>
          </a:p>
        </p:txBody>
      </p:sp>
      <p:sp>
        <p:nvSpPr>
          <p:cNvPr id="65" name="矩形: 圆角 64"/>
          <p:cNvSpPr/>
          <p:nvPr/>
        </p:nvSpPr>
        <p:spPr>
          <a:xfrm>
            <a:off x="4179570" y="5880735"/>
            <a:ext cx="1113790" cy="629285"/>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p>
            <a:pPr algn="ctr"/>
            <a:r>
              <a:rPr lang="en-US" altLang="zh-CN" sz="2400" b="1">
                <a:latin typeface="Times New Roman Bold" panose="02020503050405090304" charset="0"/>
                <a:cs typeface="Times New Roman Bold" panose="02020503050405090304" charset="0"/>
                <a:sym typeface="+mn-ea"/>
              </a:rPr>
              <a:t>RLHF</a:t>
            </a:r>
            <a:endParaRPr lang="zh-CN" altLang="en-US" sz="2400" dirty="0"/>
          </a:p>
        </p:txBody>
      </p:sp>
      <p:sp>
        <p:nvSpPr>
          <p:cNvPr id="43" name="文本框 42"/>
          <p:cNvSpPr txBox="1"/>
          <p:nvPr/>
        </p:nvSpPr>
        <p:spPr>
          <a:xfrm>
            <a:off x="5293360" y="5877560"/>
            <a:ext cx="2809875" cy="629285"/>
          </a:xfrm>
          <a:prstGeom prst="rect">
            <a:avLst/>
          </a:prstGeom>
          <a:noFill/>
        </p:spPr>
        <p:txBody>
          <a:bodyPr wrap="square" rtlCol="0" anchor="ctr" anchorCtr="0">
            <a:noAutofit/>
          </a:bodyPr>
          <a:p>
            <a:pPr algn="ctr"/>
            <a:r>
              <a:rPr lang="en-US" altLang="zh-CN" sz="1600" b="1">
                <a:latin typeface="Times New Roman Bold" panose="02020503050405090304" charset="0"/>
                <a:cs typeface="Times New Roman Bold" panose="02020503050405090304" charset="0"/>
                <a:sym typeface="+mn-ea"/>
              </a:rPr>
              <a:t>(DPO\ORPO\KTO\GRPO)</a:t>
            </a:r>
            <a:endParaRPr lang="en-US" altLang="zh-CN" sz="1600" b="1">
              <a:latin typeface="Times New Roman Bold" panose="02020503050405090304" charset="0"/>
              <a:cs typeface="Times New Roman Bold" panose="0202050305040509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par>
    </p:tnLst>
    <p:bldLst>
      <p:bldP spid="67" grpId="0" bldLvl="0" animBg="1"/>
      <p:bldP spid="6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4656975"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2517079"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zh-CN" altLang="en-US" sz="2000" b="1" dirty="0">
                <a:solidFill>
                  <a:schemeClr val="accent1">
                    <a:lumMod val="75000"/>
                  </a:schemeClr>
                </a:solidFill>
                <a:latin typeface="微软雅黑" charset="-122"/>
                <a:ea typeface="微软雅黑" charset="-122"/>
              </a:rPr>
              <a:t>数据集</a:t>
            </a:r>
            <a:endParaRPr lang="en-US" altLang="zh-CN" sz="2000" b="1" dirty="0">
              <a:solidFill>
                <a:schemeClr val="accent1">
                  <a:lumMod val="75000"/>
                </a:schemeClr>
              </a:solidFill>
              <a:latin typeface="微软雅黑" charset="-122"/>
              <a:ea typeface="微软雅黑" charset="-122"/>
            </a:endParaRPr>
          </a:p>
        </p:txBody>
      </p:sp>
      <p:sp>
        <p:nvSpPr>
          <p:cNvPr id="4" name="文本框 3"/>
          <p:cNvSpPr txBox="1"/>
          <p:nvPr/>
        </p:nvSpPr>
        <p:spPr>
          <a:xfrm>
            <a:off x="789284" y="1730664"/>
            <a:ext cx="10437862" cy="203009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en-US" altLang="zh-CN" sz="2800" dirty="0" err="1">
                <a:solidFill>
                  <a:srgbClr val="4472C4">
                    <a:lumMod val="75000"/>
                  </a:srgbClr>
                </a:solidFill>
                <a:latin typeface="微软雅黑" charset="0"/>
                <a:ea typeface="微软雅黑" charset="0"/>
                <a:cs typeface="微软雅黑" charset="0"/>
              </a:rPr>
              <a:t>DeepMath</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10w+</a:t>
            </a:r>
            <a:r>
              <a:rPr lang="zh-CN" altLang="en-US" sz="2800" dirty="0">
                <a:solidFill>
                  <a:srgbClr val="4472C4">
                    <a:lumMod val="75000"/>
                  </a:srgbClr>
                </a:solidFill>
                <a:latin typeface="微软雅黑" charset="0"/>
                <a:ea typeface="微软雅黑" charset="0"/>
                <a:cs typeface="微软雅黑" charset="0"/>
              </a:rPr>
              <a:t>样本</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包括</a:t>
            </a:r>
            <a:r>
              <a:rPr lang="en-US" altLang="zh-CN" sz="2800" dirty="0">
                <a:solidFill>
                  <a:srgbClr val="4472C4">
                    <a:lumMod val="75000"/>
                  </a:srgbClr>
                </a:solidFill>
                <a:latin typeface="微软雅黑" charset="0"/>
                <a:ea typeface="微软雅黑" charset="0"/>
                <a:cs typeface="微软雅黑" charset="0"/>
              </a:rPr>
              <a:t>question</a:t>
            </a:r>
            <a:r>
              <a:rPr lang="zh-CN" altLang="en-US" sz="2800" dirty="0">
                <a:solidFill>
                  <a:srgbClr val="4472C4">
                    <a:lumMod val="75000"/>
                  </a:srgbClr>
                </a:solidFill>
                <a:latin typeface="微软雅黑" charset="0"/>
                <a:ea typeface="微软雅黑" charset="0"/>
                <a:cs typeface="微软雅黑" charset="0"/>
              </a:rPr>
              <a:t>、</a:t>
            </a:r>
            <a:r>
              <a:rPr lang="en-US" altLang="zh-CN" sz="2800" dirty="0">
                <a:solidFill>
                  <a:srgbClr val="4472C4">
                    <a:lumMod val="75000"/>
                  </a:srgbClr>
                </a:solidFill>
                <a:latin typeface="微软雅黑" charset="0"/>
                <a:ea typeface="微软雅黑" charset="0"/>
                <a:cs typeface="微软雅黑" charset="0"/>
              </a:rPr>
              <a:t>solution*3</a:t>
            </a:r>
            <a:r>
              <a:rPr lang="zh-CN" altLang="en-US" sz="2800" dirty="0">
                <a:solidFill>
                  <a:srgbClr val="4472C4">
                    <a:lumMod val="75000"/>
                  </a:srgbClr>
                </a:solidFill>
                <a:latin typeface="微软雅黑" charset="0"/>
                <a:ea typeface="微软雅黑" charset="0"/>
                <a:cs typeface="微软雅黑" charset="0"/>
              </a:rPr>
              <a:t>、</a:t>
            </a:r>
            <a:r>
              <a:rPr lang="en-US" altLang="zh-CN" sz="2800" dirty="0">
                <a:solidFill>
                  <a:srgbClr val="4472C4">
                    <a:lumMod val="75000"/>
                  </a:srgbClr>
                </a:solidFill>
                <a:latin typeface="微软雅黑" charset="0"/>
                <a:ea typeface="微软雅黑" charset="0"/>
                <a:cs typeface="微软雅黑" charset="0"/>
              </a:rPr>
              <a:t>answer</a:t>
            </a:r>
            <a:endParaRPr lang="en-US" altLang="zh-CN" sz="2800" dirty="0">
              <a:solidFill>
                <a:srgbClr val="4472C4">
                  <a:lumMod val="75000"/>
                </a:srgbClr>
              </a:solidFill>
              <a:latin typeface="微软雅黑" charset="0"/>
              <a:ea typeface="微软雅黑" charset="0"/>
              <a:cs typeface="微软雅黑" charset="0"/>
            </a:endParaRPr>
          </a:p>
        </p:txBody>
      </p:sp>
      <p:sp>
        <p:nvSpPr>
          <p:cNvPr id="9" name="矩形: 圆角 8"/>
          <p:cNvSpPr/>
          <p:nvPr/>
        </p:nvSpPr>
        <p:spPr>
          <a:xfrm>
            <a:off x="1417164" y="4199467"/>
            <a:ext cx="9809971" cy="85344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t>Question</a:t>
            </a:r>
            <a:r>
              <a:rPr lang="zh-CN" altLang="en-US" dirty="0"/>
              <a:t>：</a:t>
            </a:r>
            <a:r>
              <a:rPr lang="en-US" altLang="zh-CN" dirty="0"/>
              <a:t>Find the maximum value of </a:t>
            </a:r>
            <a:r>
              <a:rPr lang="en-US" altLang="zh-CN" u="sng" dirty="0"/>
              <a:t>$x^2 + y^2$ </a:t>
            </a:r>
            <a:r>
              <a:rPr lang="en-US" altLang="zh-CN" dirty="0"/>
              <a:t>given that $(x, y)$ satisfy the following equations: </a:t>
            </a:r>
            <a:r>
              <a:rPr lang="en-US" altLang="zh-CN" u="sng" dirty="0"/>
              <a:t>\[ 2x^2 + 5xy + 3y^2 = 2 \] \[ 6x^2 + 8xy + 4y^2 = 3 \] </a:t>
            </a:r>
            <a:r>
              <a:rPr lang="en-US" altLang="zh-CN" dirty="0"/>
              <a:t>Note: Calculus is not allowed.</a:t>
            </a:r>
            <a:endParaRPr lang="zh-CN" altLang="en-US" sz="2400" dirty="0"/>
          </a:p>
        </p:txBody>
      </p:sp>
      <p:sp>
        <p:nvSpPr>
          <p:cNvPr id="10" name="矩形: 圆角 9"/>
          <p:cNvSpPr/>
          <p:nvPr/>
        </p:nvSpPr>
        <p:spPr>
          <a:xfrm>
            <a:off x="1417165" y="5381742"/>
            <a:ext cx="9347200" cy="85344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t>Answer</a:t>
            </a:r>
            <a:r>
              <a:rPr lang="zh-CN" altLang="en-US" dirty="0"/>
              <a:t>：</a:t>
            </a:r>
            <a:r>
              <a:rPr lang="en-US" altLang="zh-CN" dirty="0"/>
              <a:t>\</a:t>
            </a:r>
            <a:r>
              <a:rPr lang="en-US" altLang="zh-CN" dirty="0" err="1"/>
              <a:t>dfrac</a:t>
            </a:r>
            <a:r>
              <a:rPr lang="en-US" altLang="zh-CN" dirty="0"/>
              <a:t>{5}{2}</a:t>
            </a:r>
            <a:endParaRPr lang="zh-CN" altLang="en-US" sz="2400" dirty="0"/>
          </a:p>
        </p:txBody>
      </p:sp>
      <p:pic>
        <p:nvPicPr>
          <p:cNvPr id="13" name="图片 12"/>
          <p:cNvPicPr>
            <a:picLocks noChangeAspect="1"/>
          </p:cNvPicPr>
          <p:nvPr/>
        </p:nvPicPr>
        <p:blipFill>
          <a:blip r:embed="rId3"/>
          <a:stretch>
            <a:fillRect/>
          </a:stretch>
        </p:blipFill>
        <p:spPr>
          <a:xfrm>
            <a:off x="4504061" y="1290993"/>
            <a:ext cx="7213579" cy="1316270"/>
          </a:xfrm>
          <a:prstGeom prst="rect">
            <a:avLst/>
          </a:prstGeom>
        </p:spPr>
      </p:pic>
      <p:pic>
        <p:nvPicPr>
          <p:cNvPr id="16" name="图片 15"/>
          <p:cNvPicPr>
            <a:picLocks noChangeAspect="1"/>
          </p:cNvPicPr>
          <p:nvPr/>
        </p:nvPicPr>
        <p:blipFill>
          <a:blip r:embed="rId4"/>
          <a:stretch>
            <a:fillRect/>
          </a:stretch>
        </p:blipFill>
        <p:spPr>
          <a:xfrm>
            <a:off x="7646222" y="2647838"/>
            <a:ext cx="4022975" cy="1001705"/>
          </a:xfrm>
          <a:prstGeom prst="rect">
            <a:avLst/>
          </a:prstGeom>
        </p:spPr>
      </p:pic>
      <p:sp>
        <p:nvSpPr>
          <p:cNvPr id="17" name="文本框 16"/>
          <p:cNvSpPr txBox="1"/>
          <p:nvPr/>
        </p:nvSpPr>
        <p:spPr>
          <a:xfrm>
            <a:off x="3430513" y="1355288"/>
            <a:ext cx="1280766" cy="369332"/>
          </a:xfrm>
          <a:prstGeom prst="rect">
            <a:avLst/>
          </a:prstGeom>
          <a:noFill/>
        </p:spPr>
        <p:txBody>
          <a:bodyPr wrap="square" rtlCol="0">
            <a:spAutoFit/>
          </a:bodyPr>
          <a:lstStyle/>
          <a:p>
            <a:r>
              <a:rPr lang="en-US" altLang="zh-CN" b="1" dirty="0"/>
              <a:t>Solution</a:t>
            </a:r>
            <a:r>
              <a:rPr lang="zh-CN" altLang="en-US"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6641561"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2232599"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SFT </a:t>
            </a:r>
            <a:r>
              <a:rPr lang="zh-CN" altLang="en-US" sz="2000" b="1" dirty="0">
                <a:solidFill>
                  <a:schemeClr val="accent1">
                    <a:lumMod val="75000"/>
                  </a:schemeClr>
                </a:solidFill>
                <a:latin typeface="微软雅黑" charset="-122"/>
                <a:ea typeface="微软雅黑" charset="-122"/>
              </a:rPr>
              <a:t>数据构造</a:t>
            </a:r>
            <a:endParaRPr lang="en-US" altLang="zh-CN" sz="2000" b="1" dirty="0">
              <a:solidFill>
                <a:schemeClr val="accent1">
                  <a:lumMod val="75000"/>
                </a:schemeClr>
              </a:solidFill>
              <a:latin typeface="微软雅黑" charset="-122"/>
              <a:ea typeface="微软雅黑" charset="-122"/>
            </a:endParaRPr>
          </a:p>
        </p:txBody>
      </p:sp>
      <p:sp>
        <p:nvSpPr>
          <p:cNvPr id="12" name="文本框 11"/>
          <p:cNvSpPr txBox="1"/>
          <p:nvPr/>
        </p:nvSpPr>
        <p:spPr>
          <a:xfrm>
            <a:off x="871834" y="1817659"/>
            <a:ext cx="10437862" cy="73723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随机选取</a:t>
            </a:r>
            <a:r>
              <a:rPr lang="en-US" altLang="zh-CN" sz="2800" dirty="0">
                <a:solidFill>
                  <a:srgbClr val="4472C4">
                    <a:lumMod val="75000"/>
                  </a:srgbClr>
                </a:solidFill>
                <a:latin typeface="微软雅黑" charset="0"/>
                <a:ea typeface="微软雅黑" charset="0"/>
                <a:cs typeface="微软雅黑" charset="0"/>
              </a:rPr>
              <a:t>2w+</a:t>
            </a:r>
            <a:r>
              <a:rPr lang="zh-CN" altLang="en-US" sz="2800" dirty="0">
                <a:solidFill>
                  <a:srgbClr val="4472C4">
                    <a:lumMod val="75000"/>
                  </a:srgbClr>
                </a:solidFill>
                <a:latin typeface="微软雅黑" charset="0"/>
                <a:ea typeface="微软雅黑" charset="0"/>
                <a:cs typeface="微软雅黑" charset="0"/>
              </a:rPr>
              <a:t>样本，构造</a:t>
            </a:r>
            <a:r>
              <a:rPr lang="en-US" altLang="zh-CN" sz="2800" dirty="0">
                <a:solidFill>
                  <a:srgbClr val="4472C4">
                    <a:lumMod val="75000"/>
                  </a:srgbClr>
                </a:solidFill>
                <a:latin typeface="微软雅黑" charset="0"/>
                <a:ea typeface="微软雅黑" charset="0"/>
                <a:cs typeface="微软雅黑" charset="0"/>
              </a:rPr>
              <a:t>prompt</a:t>
            </a:r>
            <a:r>
              <a:rPr lang="zh-CN" altLang="en-US" sz="2800" dirty="0">
                <a:solidFill>
                  <a:srgbClr val="4472C4">
                    <a:lumMod val="75000"/>
                  </a:srgbClr>
                </a:solidFill>
                <a:latin typeface="微软雅黑" charset="0"/>
                <a:ea typeface="微软雅黑" charset="0"/>
                <a:cs typeface="微软雅黑" charset="0"/>
              </a:rPr>
              <a:t>如下</a:t>
            </a:r>
            <a:endParaRPr lang="en-US" altLang="zh-CN" sz="2800" dirty="0">
              <a:solidFill>
                <a:srgbClr val="4472C4">
                  <a:lumMod val="75000"/>
                </a:srgbClr>
              </a:solidFill>
              <a:latin typeface="微软雅黑" charset="0"/>
              <a:ea typeface="微软雅黑" charset="0"/>
              <a:cs typeface="微软雅黑" charset="0"/>
            </a:endParaRPr>
          </a:p>
        </p:txBody>
      </p:sp>
      <p:sp>
        <p:nvSpPr>
          <p:cNvPr id="4" name="矩形: 圆角 3"/>
          <p:cNvSpPr/>
          <p:nvPr/>
        </p:nvSpPr>
        <p:spPr>
          <a:xfrm>
            <a:off x="1371443" y="2490728"/>
            <a:ext cx="8620345" cy="206262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altLang="zh-CN" b="1" dirty="0">
                <a:latin typeface="华文楷体" panose="02010600040101010101" pitchFamily="2" charset="-122"/>
                <a:ea typeface="华文楷体" panose="02010600040101010101" pitchFamily="2" charset="-122"/>
              </a:rPr>
              <a:t>You are a helpful AI assistant. When presented with questions, think step by step to reach conclusions.</a:t>
            </a:r>
            <a:endParaRPr lang="en-US"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en-US" altLang="zh-CN" b="1" u="sng" dirty="0">
                <a:latin typeface="华文楷体" panose="02010600040101010101" pitchFamily="2" charset="-122"/>
                <a:ea typeface="华文楷体" panose="02010600040101010101" pitchFamily="2" charset="-122"/>
              </a:rPr>
              <a:t>question</a:t>
            </a:r>
            <a:r>
              <a:rPr lang="en-US" altLang="zh-CN" b="1" dirty="0">
                <a:latin typeface="华文楷体" panose="02010600040101010101" pitchFamily="2" charset="-122"/>
                <a:ea typeface="华文楷体" panose="02010600040101010101" pitchFamily="2" charset="-122"/>
              </a:rPr>
              <a:t> }}</a:t>
            </a:r>
            <a:endParaRPr lang="en-US"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You FIRST think about the </a:t>
            </a:r>
            <a:r>
              <a:rPr lang="en-US" altLang="zh-CN" b="1" u="sng" dirty="0">
                <a:latin typeface="华文楷体" panose="02010600040101010101" pitchFamily="2" charset="-122"/>
                <a:ea typeface="华文楷体" panose="02010600040101010101" pitchFamily="2" charset="-122"/>
              </a:rPr>
              <a:t>reasoning process </a:t>
            </a:r>
            <a:r>
              <a:rPr lang="en-US" altLang="zh-CN" b="1" dirty="0">
                <a:latin typeface="华文楷体" panose="02010600040101010101" pitchFamily="2" charset="-122"/>
                <a:ea typeface="华文楷体" panose="02010600040101010101" pitchFamily="2" charset="-122"/>
              </a:rPr>
              <a:t>as an internal monologue and then provide the final answer. The reasoning process MUST BE enclosed within </a:t>
            </a:r>
            <a:r>
              <a:rPr lang="en-US" altLang="zh-CN" b="1" u="sng" dirty="0">
                <a:latin typeface="华文楷体" panose="02010600040101010101" pitchFamily="2" charset="-122"/>
                <a:ea typeface="华文楷体" panose="02010600040101010101" pitchFamily="2" charset="-122"/>
              </a:rPr>
              <a:t>&lt;think&gt; &lt;/think&gt; </a:t>
            </a:r>
            <a:r>
              <a:rPr lang="en-US" altLang="zh-CN" b="1" dirty="0">
                <a:latin typeface="华文楷体" panose="02010600040101010101" pitchFamily="2" charset="-122"/>
                <a:ea typeface="华文楷体" panose="02010600040101010101" pitchFamily="2" charset="-122"/>
              </a:rPr>
              <a:t>tags. The final answer MUST BE put in \\boxed{}.</a:t>
            </a:r>
            <a:endParaRPr lang="en-US" altLang="zh-CN" b="1" dirty="0">
              <a:latin typeface="华文楷体" panose="02010600040101010101" pitchFamily="2" charset="-122"/>
              <a:ea typeface="华文楷体" panose="02010600040101010101" pitchFamily="2" charset="-122"/>
            </a:endParaRPr>
          </a:p>
          <a:p>
            <a:pPr algn="ctr"/>
            <a:endParaRPr lang="zh-CN" altLang="en-US" sz="2400" b="1" dirty="0">
              <a:latin typeface="华文楷体" panose="02010600040101010101" pitchFamily="2" charset="-122"/>
              <a:ea typeface="华文楷体" panose="02010600040101010101" pitchFamily="2" charset="-122"/>
            </a:endParaRPr>
          </a:p>
        </p:txBody>
      </p:sp>
      <p:sp>
        <p:nvSpPr>
          <p:cNvPr id="5" name="文本框 4"/>
          <p:cNvSpPr txBox="1"/>
          <p:nvPr/>
        </p:nvSpPr>
        <p:spPr>
          <a:xfrm>
            <a:off x="871834" y="4553351"/>
            <a:ext cx="10437862" cy="673069"/>
          </a:xfrm>
          <a:prstGeom prst="rect">
            <a:avLst/>
          </a:prstGeom>
          <a:noFill/>
        </p:spPr>
        <p:txBody>
          <a:bodyPr wrap="square">
            <a:spAutoFit/>
          </a:bodyPr>
          <a:lstStyle/>
          <a:p>
            <a:pPr marL="457200" indent="-457200">
              <a:lnSpc>
                <a:spcPct val="150000"/>
              </a:lnSpc>
              <a:buFont typeface="Arial" panose="020B0604020202090204" pitchFamily="34" charset="0"/>
              <a:buChar char="•"/>
            </a:pPr>
            <a:r>
              <a:rPr lang="en-US" altLang="zh-CN" sz="2800" dirty="0">
                <a:solidFill>
                  <a:srgbClr val="4472C4">
                    <a:lumMod val="75000"/>
                  </a:srgbClr>
                </a:solidFill>
                <a:latin typeface="Arial" panose="020B0604020202090204" pitchFamily="34" charset="0"/>
                <a:ea typeface="华文楷体" panose="02010600040101010101" pitchFamily="2" charset="-122"/>
                <a:cs typeface="Arial" panose="020B0604020202090204" pitchFamily="34" charset="0"/>
              </a:rPr>
              <a:t>label</a:t>
            </a:r>
            <a:r>
              <a:rPr lang="zh-CN" altLang="en-US" sz="2800" dirty="0">
                <a:solidFill>
                  <a:srgbClr val="4472C4">
                    <a:lumMod val="75000"/>
                  </a:srgbClr>
                </a:solidFill>
                <a:latin typeface="Arial" panose="020B0604020202090204" pitchFamily="34" charset="0"/>
                <a:ea typeface="华文楷体" panose="02010600040101010101" pitchFamily="2" charset="-122"/>
                <a:cs typeface="Arial" panose="020B0604020202090204" pitchFamily="34" charset="0"/>
              </a:rPr>
              <a:t>：</a:t>
            </a:r>
            <a:r>
              <a:rPr lang="en-US" altLang="zh-CN" sz="2800" dirty="0">
                <a:solidFill>
                  <a:srgbClr val="4472C4">
                    <a:lumMod val="75000"/>
                  </a:srgbClr>
                </a:solidFill>
                <a:latin typeface="Arial" panose="020B0604020202090204" pitchFamily="34" charset="0"/>
                <a:ea typeface="华文楷体" panose="02010600040101010101" pitchFamily="2" charset="-122"/>
                <a:cs typeface="Arial" panose="020B0604020202090204" pitchFamily="34" charset="0"/>
              </a:rPr>
              <a:t>&lt;think&gt;{{ solution }}&lt;/think&gt;\boxed{{ answer }}</a:t>
            </a:r>
            <a:endParaRPr lang="en-US" altLang="zh-CN" sz="2800" dirty="0">
              <a:solidFill>
                <a:srgbClr val="4472C4">
                  <a:lumMod val="75000"/>
                </a:srgbClr>
              </a:solidFill>
              <a:latin typeface="Arial" panose="020B0604020202090204" pitchFamily="34" charset="0"/>
              <a:ea typeface="华文楷体" panose="02010600040101010101" pitchFamily="2" charset="-122"/>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6641561"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2232599"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SFT </a:t>
            </a:r>
            <a:r>
              <a:rPr lang="zh-CN" altLang="en-US" sz="2000" b="1" dirty="0">
                <a:solidFill>
                  <a:schemeClr val="accent1">
                    <a:lumMod val="75000"/>
                  </a:schemeClr>
                </a:solidFill>
                <a:latin typeface="微软雅黑" charset="-122"/>
                <a:ea typeface="微软雅黑" charset="-122"/>
              </a:rPr>
              <a:t>训练流程</a:t>
            </a:r>
            <a:endParaRPr lang="en-US" altLang="zh-CN" sz="2000" b="1" dirty="0">
              <a:solidFill>
                <a:schemeClr val="accent1">
                  <a:lumMod val="75000"/>
                </a:schemeClr>
              </a:solidFill>
              <a:latin typeface="微软雅黑" charset="-122"/>
              <a:ea typeface="微软雅黑" charset="-122"/>
            </a:endParaRPr>
          </a:p>
        </p:txBody>
      </p:sp>
      <p:sp>
        <p:nvSpPr>
          <p:cNvPr id="12" name="文本框 11"/>
          <p:cNvSpPr txBox="1"/>
          <p:nvPr/>
        </p:nvSpPr>
        <p:spPr>
          <a:xfrm>
            <a:off x="871834" y="1817659"/>
            <a:ext cx="10437862" cy="461581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模型：</a:t>
            </a:r>
            <a:r>
              <a:rPr lang="en-US" altLang="zh-CN" sz="2800" dirty="0">
                <a:solidFill>
                  <a:srgbClr val="4472C4">
                    <a:lumMod val="75000"/>
                  </a:srgbClr>
                </a:solidFill>
                <a:latin typeface="微软雅黑" charset="0"/>
                <a:ea typeface="微软雅黑" charset="0"/>
                <a:cs typeface="微软雅黑" charset="0"/>
              </a:rPr>
              <a:t>Qwen3-1.7B</a:t>
            </a:r>
            <a:endParaRPr lang="en-US" altLang="zh-CN" sz="2800" dirty="0">
              <a:solidFill>
                <a:srgbClr val="4472C4">
                  <a:lumMod val="75000"/>
                </a:srgbClr>
              </a:solidFill>
              <a:latin typeface="微软雅黑" charset="0"/>
              <a:ea typeface="微软雅黑" charset="0"/>
              <a:cs typeface="微软雅黑" charset="0"/>
            </a:endParaRPr>
          </a:p>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训练资源：</a:t>
            </a:r>
            <a:r>
              <a:rPr lang="en-US" altLang="zh-CN" sz="2800" dirty="0">
                <a:solidFill>
                  <a:srgbClr val="4472C4">
                    <a:lumMod val="75000"/>
                  </a:srgbClr>
                </a:solidFill>
                <a:latin typeface="微软雅黑" charset="0"/>
                <a:ea typeface="微软雅黑" charset="0"/>
                <a:cs typeface="微软雅黑" charset="0"/>
              </a:rPr>
              <a:t>8*80GB</a:t>
            </a:r>
            <a:endParaRPr lang="en-US" altLang="zh-CN" sz="2800" dirty="0">
              <a:solidFill>
                <a:srgbClr val="4472C4">
                  <a:lumMod val="75000"/>
                </a:srgbClr>
              </a:solidFill>
              <a:latin typeface="微软雅黑" charset="0"/>
              <a:ea typeface="微软雅黑" charset="0"/>
              <a:cs typeface="微软雅黑" charset="0"/>
            </a:endParaRPr>
          </a:p>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训练框架：</a:t>
            </a:r>
            <a:r>
              <a:rPr lang="en-US" altLang="zh-CN" sz="2800" dirty="0">
                <a:solidFill>
                  <a:srgbClr val="4472C4">
                    <a:lumMod val="75000"/>
                  </a:srgbClr>
                </a:solidFill>
                <a:latin typeface="微软雅黑" charset="0"/>
                <a:ea typeface="微软雅黑" charset="0"/>
                <a:cs typeface="微软雅黑" charset="0"/>
              </a:rPr>
              <a:t>Llama-Factory</a:t>
            </a:r>
            <a:endParaRPr lang="en-US" altLang="zh-CN" sz="2800" dirty="0">
              <a:solidFill>
                <a:srgbClr val="4472C4">
                  <a:lumMod val="75000"/>
                </a:srgbClr>
              </a:solidFill>
              <a:latin typeface="微软雅黑" charset="0"/>
              <a:ea typeface="微软雅黑" charset="0"/>
              <a:cs typeface="微软雅黑" charset="0"/>
            </a:endParaRPr>
          </a:p>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训练参数：</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err="1">
                <a:solidFill>
                  <a:srgbClr val="4472C4">
                    <a:lumMod val="75000"/>
                  </a:srgbClr>
                </a:solidFill>
                <a:latin typeface="微软雅黑" charset="0"/>
                <a:ea typeface="微软雅黑" charset="0"/>
                <a:cs typeface="微软雅黑" charset="0"/>
              </a:rPr>
              <a:t>num_train_epochs</a:t>
            </a:r>
            <a:r>
              <a:rPr lang="en-US" altLang="zh-CN" sz="2800" dirty="0">
                <a:solidFill>
                  <a:srgbClr val="4472C4">
                    <a:lumMod val="75000"/>
                  </a:srgbClr>
                </a:solidFill>
                <a:latin typeface="微软雅黑" charset="0"/>
                <a:ea typeface="微软雅黑" charset="0"/>
                <a:cs typeface="微软雅黑" charset="0"/>
              </a:rPr>
              <a:t>=5</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err="1">
                <a:solidFill>
                  <a:srgbClr val="4472C4">
                    <a:lumMod val="75000"/>
                  </a:srgbClr>
                </a:solidFill>
                <a:latin typeface="微软雅黑" charset="0"/>
                <a:ea typeface="微软雅黑" charset="0"/>
                <a:cs typeface="微软雅黑" charset="0"/>
              </a:rPr>
              <a:t>per_device_train_batch_size</a:t>
            </a:r>
            <a:r>
              <a:rPr lang="en-US" altLang="zh-CN" sz="2800" dirty="0">
                <a:solidFill>
                  <a:srgbClr val="4472C4">
                    <a:lumMod val="75000"/>
                  </a:srgbClr>
                </a:solidFill>
                <a:latin typeface="微软雅黑" charset="0"/>
                <a:ea typeface="微软雅黑" charset="0"/>
                <a:cs typeface="微软雅黑" charset="0"/>
              </a:rPr>
              <a:t>=1</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err="1">
                <a:solidFill>
                  <a:srgbClr val="4472C4">
                    <a:lumMod val="75000"/>
                  </a:srgbClr>
                </a:solidFill>
                <a:latin typeface="微软雅黑" charset="0"/>
                <a:ea typeface="微软雅黑" charset="0"/>
                <a:cs typeface="微软雅黑" charset="0"/>
              </a:rPr>
              <a:t>gradient_accumulation_steps</a:t>
            </a:r>
            <a:r>
              <a:rPr lang="en-US" altLang="zh-CN" sz="2800" dirty="0">
                <a:solidFill>
                  <a:srgbClr val="4472C4">
                    <a:lumMod val="75000"/>
                  </a:srgbClr>
                </a:solidFill>
                <a:latin typeface="微软雅黑" charset="0"/>
                <a:ea typeface="微软雅黑" charset="0"/>
                <a:cs typeface="微软雅黑" charset="0"/>
              </a:rPr>
              <a:t>=1</a:t>
            </a:r>
            <a:endParaRPr lang="en-US" altLang="zh-CN" sz="2800" dirty="0">
              <a:solidFill>
                <a:srgbClr val="4472C4">
                  <a:lumMod val="75000"/>
                </a:srgbClr>
              </a:solidFill>
              <a:latin typeface="微软雅黑" charset="0"/>
              <a:ea typeface="微软雅黑" charset="0"/>
              <a:cs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4656975"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2767692"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SFT </a:t>
            </a:r>
            <a:r>
              <a:rPr lang="zh-CN" altLang="en-US" sz="2000" b="1" dirty="0">
                <a:solidFill>
                  <a:schemeClr val="accent1">
                    <a:lumMod val="75000"/>
                  </a:schemeClr>
                </a:solidFill>
                <a:latin typeface="微软雅黑" charset="-122"/>
                <a:ea typeface="微软雅黑" charset="-122"/>
              </a:rPr>
              <a:t>实验结果</a:t>
            </a:r>
            <a:endParaRPr lang="en-US" altLang="zh-CN" sz="2000" b="1" dirty="0">
              <a:solidFill>
                <a:schemeClr val="accent1">
                  <a:lumMod val="75000"/>
                </a:schemeClr>
              </a:solidFill>
              <a:latin typeface="微软雅黑" charset="-122"/>
              <a:ea typeface="微软雅黑"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000" y="2145580"/>
            <a:ext cx="9215174" cy="3563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0232"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6641561"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2232599"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SFT </a:t>
            </a:r>
            <a:r>
              <a:rPr lang="zh-CN" altLang="en-US" sz="2000" b="1" dirty="0">
                <a:solidFill>
                  <a:schemeClr val="accent1">
                    <a:lumMod val="75000"/>
                  </a:schemeClr>
                </a:solidFill>
                <a:latin typeface="微软雅黑" charset="-122"/>
                <a:ea typeface="微软雅黑" charset="-122"/>
              </a:rPr>
              <a:t>结果评估</a:t>
            </a:r>
            <a:endParaRPr lang="en-US" altLang="zh-CN" sz="2000" b="1" dirty="0">
              <a:solidFill>
                <a:schemeClr val="accent1">
                  <a:lumMod val="75000"/>
                </a:schemeClr>
              </a:solidFill>
              <a:latin typeface="微软雅黑" charset="-122"/>
              <a:ea typeface="微软雅黑" charset="-122"/>
            </a:endParaRPr>
          </a:p>
        </p:txBody>
      </p:sp>
      <p:sp>
        <p:nvSpPr>
          <p:cNvPr id="12" name="文本框 11"/>
          <p:cNvSpPr txBox="1"/>
          <p:nvPr/>
        </p:nvSpPr>
        <p:spPr>
          <a:xfrm>
            <a:off x="871834" y="1629934"/>
            <a:ext cx="10437862" cy="203009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Benchmark</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AIME-2024 </a:t>
            </a:r>
            <a:r>
              <a:rPr lang="zh-CN" altLang="en-US" sz="2800" dirty="0">
                <a:solidFill>
                  <a:srgbClr val="4472C4">
                    <a:lumMod val="75000"/>
                  </a:srgbClr>
                </a:solidFill>
                <a:latin typeface="微软雅黑" charset="0"/>
                <a:ea typeface="微软雅黑" charset="0"/>
                <a:cs typeface="微软雅黑" charset="0"/>
              </a:rPr>
              <a:t>：</a:t>
            </a:r>
            <a:r>
              <a:rPr lang="en-US" altLang="zh-CN" sz="2800" dirty="0">
                <a:solidFill>
                  <a:srgbClr val="4472C4">
                    <a:lumMod val="75000"/>
                  </a:srgbClr>
                </a:solidFill>
                <a:latin typeface="微软雅黑" charset="0"/>
                <a:ea typeface="微软雅黑" charset="0"/>
                <a:cs typeface="微软雅黑" charset="0"/>
              </a:rPr>
              <a:t>30</a:t>
            </a:r>
            <a:r>
              <a:rPr lang="zh-CN" altLang="en-US" sz="2800" dirty="0">
                <a:solidFill>
                  <a:srgbClr val="4472C4">
                    <a:lumMod val="75000"/>
                  </a:srgbClr>
                </a:solidFill>
                <a:latin typeface="微软雅黑" charset="0"/>
                <a:ea typeface="微软雅黑" charset="0"/>
                <a:cs typeface="微软雅黑" charset="0"/>
              </a:rPr>
              <a:t>个数学问题</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AIME-2025</a:t>
            </a:r>
            <a:r>
              <a:rPr lang="zh-CN" altLang="en-US" sz="2800" dirty="0">
                <a:solidFill>
                  <a:srgbClr val="4472C4">
                    <a:lumMod val="75000"/>
                  </a:srgbClr>
                </a:solidFill>
                <a:latin typeface="微软雅黑" charset="0"/>
                <a:ea typeface="微软雅黑" charset="0"/>
                <a:cs typeface="微软雅黑" charset="0"/>
              </a:rPr>
              <a:t>：</a:t>
            </a:r>
            <a:r>
              <a:rPr lang="en-US" altLang="zh-CN" sz="2800" dirty="0">
                <a:solidFill>
                  <a:srgbClr val="4472C4">
                    <a:lumMod val="75000"/>
                  </a:srgbClr>
                </a:solidFill>
                <a:latin typeface="微软雅黑" charset="0"/>
                <a:ea typeface="微软雅黑" charset="0"/>
                <a:cs typeface="微软雅黑" charset="0"/>
              </a:rPr>
              <a:t>30</a:t>
            </a:r>
            <a:r>
              <a:rPr lang="zh-CN" altLang="en-US" sz="2800" dirty="0">
                <a:solidFill>
                  <a:srgbClr val="4472C4">
                    <a:lumMod val="75000"/>
                  </a:srgbClr>
                </a:solidFill>
                <a:latin typeface="微软雅黑" charset="0"/>
                <a:ea typeface="微软雅黑" charset="0"/>
                <a:cs typeface="微软雅黑" charset="0"/>
              </a:rPr>
              <a:t>个数学问题</a:t>
            </a:r>
            <a:endParaRPr lang="en-US" altLang="zh-CN" sz="2800" dirty="0">
              <a:solidFill>
                <a:srgbClr val="4472C4">
                  <a:lumMod val="75000"/>
                </a:srgbClr>
              </a:solidFill>
              <a:latin typeface="微软雅黑" charset="0"/>
              <a:ea typeface="微软雅黑" charset="0"/>
              <a:cs typeface="微软雅黑" charset="0"/>
            </a:endParaRPr>
          </a:p>
        </p:txBody>
      </p:sp>
      <p:graphicFrame>
        <p:nvGraphicFramePr>
          <p:cNvPr id="4" name="表格 3"/>
          <p:cNvGraphicFramePr>
            <a:graphicFrameLocks noGrp="1"/>
          </p:cNvGraphicFramePr>
          <p:nvPr/>
        </p:nvGraphicFramePr>
        <p:xfrm>
          <a:off x="1680772" y="4311608"/>
          <a:ext cx="8516907" cy="1396182"/>
        </p:xfrm>
        <a:graphic>
          <a:graphicData uri="http://schemas.openxmlformats.org/drawingml/2006/table">
            <a:tbl>
              <a:tblPr firstRow="1" bandRow="1">
                <a:tableStyleId>{5C22544A-7EE6-4342-B048-85BDC9FD1C3A}</a:tableStyleId>
              </a:tblPr>
              <a:tblGrid>
                <a:gridCol w="2838969"/>
                <a:gridCol w="2838969"/>
                <a:gridCol w="2838969"/>
              </a:tblGrid>
              <a:tr h="465394">
                <a:tc>
                  <a:txBody>
                    <a:bodyPr/>
                    <a:lstStyle/>
                    <a:p>
                      <a:r>
                        <a:rPr lang="en-US" altLang="zh-CN" dirty="0">
                          <a:latin typeface="Times New Roman" panose="02020503050405090304" pitchFamily="18" charset="0"/>
                          <a:cs typeface="Times New Roman" panose="02020503050405090304" pitchFamily="18" charset="0"/>
                        </a:rPr>
                        <a:t>Benchmark\Model</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Qwen3-1.7B</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Qwen3-1.7B-SFT</a:t>
                      </a:r>
                      <a:endParaRPr lang="zh-CN" altLang="en-US" dirty="0">
                        <a:latin typeface="Times New Roman" panose="02020503050405090304" pitchFamily="18" charset="0"/>
                        <a:cs typeface="Times New Roman" panose="02020503050405090304" pitchFamily="18" charset="0"/>
                      </a:endParaRPr>
                    </a:p>
                  </a:txBody>
                  <a:tcPr/>
                </a:tc>
              </a:tr>
              <a:tr h="465394">
                <a:tc>
                  <a:txBody>
                    <a:bodyPr/>
                    <a:lstStyle/>
                    <a:p>
                      <a:r>
                        <a:rPr lang="en-US" altLang="zh-CN" dirty="0">
                          <a:latin typeface="Times New Roman" panose="02020503050405090304" pitchFamily="18" charset="0"/>
                          <a:cs typeface="Times New Roman" panose="02020503050405090304" pitchFamily="18" charset="0"/>
                        </a:rPr>
                        <a:t>AIME-2024</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13.33%(4/30)</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26.67%(8/30)</a:t>
                      </a:r>
                      <a:endParaRPr lang="zh-CN" altLang="en-US" dirty="0">
                        <a:latin typeface="Times New Roman" panose="02020503050405090304" pitchFamily="18" charset="0"/>
                        <a:cs typeface="Times New Roman" panose="02020503050405090304" pitchFamily="18" charset="0"/>
                      </a:endParaRPr>
                    </a:p>
                  </a:txBody>
                  <a:tcPr/>
                </a:tc>
              </a:tr>
              <a:tr h="465394">
                <a:tc>
                  <a:txBody>
                    <a:bodyPr/>
                    <a:lstStyle/>
                    <a:p>
                      <a:r>
                        <a:rPr lang="en-US" altLang="zh-CN" dirty="0">
                          <a:latin typeface="Times New Roman" panose="02020503050405090304" pitchFamily="18" charset="0"/>
                          <a:cs typeface="Times New Roman" panose="02020503050405090304" pitchFamily="18" charset="0"/>
                        </a:rPr>
                        <a:t>AIME-2025</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5/32(15.63%)</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26.67%(8/30)</a:t>
                      </a:r>
                      <a:endParaRPr lang="zh-CN" altLang="en-US" dirty="0">
                        <a:latin typeface="Times New Roman" panose="02020503050405090304" pitchFamily="18" charset="0"/>
                        <a:cs typeface="Times New Roman" panose="0202050305040509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6641561"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2232599"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GRPO </a:t>
            </a:r>
            <a:r>
              <a:rPr lang="zh-CN" altLang="en-US" sz="2000" b="1" dirty="0">
                <a:solidFill>
                  <a:schemeClr val="accent1">
                    <a:lumMod val="75000"/>
                  </a:schemeClr>
                </a:solidFill>
                <a:latin typeface="微软雅黑" charset="-122"/>
                <a:ea typeface="微软雅黑" charset="-122"/>
              </a:rPr>
              <a:t>训练流程</a:t>
            </a:r>
            <a:endParaRPr lang="en-US" altLang="zh-CN" sz="2000" b="1" dirty="0">
              <a:solidFill>
                <a:schemeClr val="accent1">
                  <a:lumMod val="75000"/>
                </a:schemeClr>
              </a:solidFill>
              <a:latin typeface="微软雅黑" charset="-122"/>
              <a:ea typeface="微软雅黑" charset="-122"/>
            </a:endParaRPr>
          </a:p>
        </p:txBody>
      </p:sp>
      <p:sp>
        <p:nvSpPr>
          <p:cNvPr id="12" name="文本框 11"/>
          <p:cNvSpPr txBox="1"/>
          <p:nvPr/>
        </p:nvSpPr>
        <p:spPr>
          <a:xfrm>
            <a:off x="871834" y="1817659"/>
            <a:ext cx="10437862" cy="461581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模型：</a:t>
            </a:r>
            <a:r>
              <a:rPr lang="en-US" altLang="zh-CN" sz="2800" dirty="0">
                <a:solidFill>
                  <a:srgbClr val="4472C4">
                    <a:lumMod val="75000"/>
                  </a:srgbClr>
                </a:solidFill>
                <a:latin typeface="微软雅黑" charset="0"/>
                <a:ea typeface="微软雅黑" charset="0"/>
                <a:cs typeface="微软雅黑" charset="0"/>
              </a:rPr>
              <a:t>Qwen3-1.7B</a:t>
            </a:r>
            <a:endParaRPr lang="en-US" altLang="zh-CN" sz="2800" dirty="0">
              <a:solidFill>
                <a:srgbClr val="4472C4">
                  <a:lumMod val="75000"/>
                </a:srgbClr>
              </a:solidFill>
              <a:latin typeface="微软雅黑" charset="0"/>
              <a:ea typeface="微软雅黑" charset="0"/>
              <a:cs typeface="微软雅黑" charset="0"/>
            </a:endParaRPr>
          </a:p>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训练资源：</a:t>
            </a:r>
            <a:r>
              <a:rPr lang="en-US" altLang="zh-CN" sz="2800" dirty="0">
                <a:solidFill>
                  <a:srgbClr val="4472C4">
                    <a:lumMod val="75000"/>
                  </a:srgbClr>
                </a:solidFill>
                <a:latin typeface="微软雅黑" charset="0"/>
                <a:ea typeface="微软雅黑" charset="0"/>
                <a:cs typeface="微软雅黑" charset="0"/>
              </a:rPr>
              <a:t>8*80GB</a:t>
            </a:r>
            <a:endParaRPr lang="en-US" altLang="zh-CN" sz="2800" dirty="0">
              <a:solidFill>
                <a:srgbClr val="4472C4">
                  <a:lumMod val="75000"/>
                </a:srgbClr>
              </a:solidFill>
              <a:latin typeface="微软雅黑" charset="0"/>
              <a:ea typeface="微软雅黑" charset="0"/>
              <a:cs typeface="微软雅黑" charset="0"/>
            </a:endParaRPr>
          </a:p>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训练框架：</a:t>
            </a:r>
            <a:r>
              <a:rPr lang="en-US" altLang="zh-CN" sz="2800" dirty="0" err="1">
                <a:solidFill>
                  <a:srgbClr val="4472C4">
                    <a:lumMod val="75000"/>
                  </a:srgbClr>
                </a:solidFill>
                <a:latin typeface="微软雅黑" charset="0"/>
                <a:ea typeface="微软雅黑" charset="0"/>
                <a:cs typeface="微软雅黑" charset="0"/>
              </a:rPr>
              <a:t>trl</a:t>
            </a:r>
            <a:endParaRPr lang="en-US" altLang="zh-CN" sz="2800" dirty="0">
              <a:solidFill>
                <a:srgbClr val="4472C4">
                  <a:lumMod val="75000"/>
                </a:srgbClr>
              </a:solidFill>
              <a:latin typeface="微软雅黑" charset="0"/>
              <a:ea typeface="微软雅黑" charset="0"/>
              <a:cs typeface="微软雅黑" charset="0"/>
            </a:endParaRPr>
          </a:p>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训练参数：</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较耗时，</a:t>
            </a:r>
            <a:r>
              <a:rPr lang="en-US" altLang="zh-CN" sz="2800" dirty="0" err="1">
                <a:solidFill>
                  <a:srgbClr val="4472C4">
                    <a:lumMod val="75000"/>
                  </a:srgbClr>
                </a:solidFill>
                <a:latin typeface="微软雅黑" charset="0"/>
                <a:ea typeface="微软雅黑" charset="0"/>
                <a:cs typeface="微软雅黑" charset="0"/>
              </a:rPr>
              <a:t>num_train_epochs</a:t>
            </a:r>
            <a:r>
              <a:rPr lang="en-US" altLang="zh-CN" sz="2800" dirty="0">
                <a:solidFill>
                  <a:srgbClr val="4472C4">
                    <a:lumMod val="75000"/>
                  </a:srgbClr>
                </a:solidFill>
                <a:latin typeface="微软雅黑" charset="0"/>
                <a:ea typeface="微软雅黑" charset="0"/>
                <a:cs typeface="微软雅黑" charset="0"/>
              </a:rPr>
              <a:t>=1</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err="1">
                <a:solidFill>
                  <a:srgbClr val="4472C4">
                    <a:lumMod val="75000"/>
                  </a:srgbClr>
                </a:solidFill>
                <a:latin typeface="微软雅黑" charset="0"/>
                <a:ea typeface="微软雅黑" charset="0"/>
                <a:cs typeface="微软雅黑" charset="0"/>
              </a:rPr>
              <a:t>max_completion_length</a:t>
            </a:r>
            <a:r>
              <a:rPr lang="en-US" altLang="zh-CN" sz="2800" dirty="0">
                <a:solidFill>
                  <a:srgbClr val="4472C4">
                    <a:lumMod val="75000"/>
                  </a:srgbClr>
                </a:solidFill>
                <a:latin typeface="微软雅黑" charset="0"/>
                <a:ea typeface="微软雅黑" charset="0"/>
                <a:cs typeface="微软雅黑" charset="0"/>
              </a:rPr>
              <a:t>=20000</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err="1">
                <a:solidFill>
                  <a:srgbClr val="4472C4">
                    <a:lumMod val="75000"/>
                  </a:srgbClr>
                </a:solidFill>
                <a:latin typeface="微软雅黑" charset="0"/>
                <a:ea typeface="微软雅黑" charset="0"/>
                <a:cs typeface="微软雅黑" charset="0"/>
              </a:rPr>
              <a:t>num_generations</a:t>
            </a:r>
            <a:r>
              <a:rPr lang="en-US" altLang="zh-CN" sz="2800" dirty="0">
                <a:solidFill>
                  <a:srgbClr val="4472C4">
                    <a:lumMod val="75000"/>
                  </a:srgbClr>
                </a:solidFill>
                <a:latin typeface="微软雅黑" charset="0"/>
                <a:ea typeface="微软雅黑" charset="0"/>
                <a:cs typeface="微软雅黑" charset="0"/>
              </a:rPr>
              <a:t>=4  </a:t>
            </a:r>
            <a:r>
              <a:rPr lang="en-US" altLang="zh-CN" sz="2800" dirty="0" err="1">
                <a:solidFill>
                  <a:srgbClr val="4472C4">
                    <a:lumMod val="75000"/>
                  </a:srgbClr>
                </a:solidFill>
                <a:latin typeface="微软雅黑" charset="0"/>
                <a:ea typeface="微软雅黑" charset="0"/>
                <a:cs typeface="微软雅黑" charset="0"/>
              </a:rPr>
              <a:t>vllm_gpu_utilization</a:t>
            </a:r>
            <a:r>
              <a:rPr lang="en-US" altLang="zh-CN" sz="2800" dirty="0">
                <a:solidFill>
                  <a:srgbClr val="4472C4">
                    <a:lumMod val="75000"/>
                  </a:srgbClr>
                </a:solidFill>
                <a:latin typeface="微软雅黑" charset="0"/>
                <a:ea typeface="微软雅黑" charset="0"/>
                <a:cs typeface="微软雅黑" charset="0"/>
              </a:rPr>
              <a:t>=0.5</a:t>
            </a:r>
            <a:endParaRPr lang="en-US" altLang="zh-CN" sz="2800" dirty="0">
              <a:solidFill>
                <a:srgbClr val="4472C4">
                  <a:lumMod val="75000"/>
                </a:srgbClr>
              </a:solidFill>
              <a:latin typeface="微软雅黑" charset="0"/>
              <a:ea typeface="微软雅黑" charset="0"/>
              <a:cs typeface="微软雅黑" charset="0"/>
            </a:endParaRPr>
          </a:p>
        </p:txBody>
      </p:sp>
      <p:sp>
        <p:nvSpPr>
          <p:cNvPr id="4" name="文本框 3"/>
          <p:cNvSpPr txBox="1"/>
          <p:nvPr/>
        </p:nvSpPr>
        <p:spPr>
          <a:xfrm>
            <a:off x="7081503" y="1566970"/>
            <a:ext cx="4880838" cy="3322955"/>
          </a:xfrm>
          <a:prstGeom prst="rect">
            <a:avLst/>
          </a:prstGeom>
          <a:noFill/>
        </p:spPr>
        <p:txBody>
          <a:bodyPr wrap="square" rtlCol="0">
            <a:spAutoFit/>
          </a:bodyPr>
          <a:lstStyle/>
          <a:p>
            <a:pPr>
              <a:lnSpc>
                <a:spcPct val="150000"/>
              </a:lnSpc>
            </a:pPr>
            <a:r>
              <a:rPr lang="en-US" altLang="zh-CN" sz="2800" dirty="0" err="1">
                <a:solidFill>
                  <a:srgbClr val="4472C4">
                    <a:lumMod val="75000"/>
                  </a:srgbClr>
                </a:solidFill>
                <a:latin typeface="微软雅黑" charset="0"/>
                <a:ea typeface="微软雅黑" charset="0"/>
                <a:cs typeface="微软雅黑" charset="0"/>
              </a:rPr>
              <a:t>reward_func</a:t>
            </a:r>
            <a:r>
              <a:rPr lang="zh-CN" altLang="en-US" sz="2800" dirty="0">
                <a:solidFill>
                  <a:srgbClr val="4472C4">
                    <a:lumMod val="75000"/>
                  </a:srgbClr>
                </a:solidFill>
                <a:latin typeface="微软雅黑" charset="0"/>
                <a:ea typeface="微软雅黑" charset="0"/>
                <a:cs typeface="微软雅黑" charset="0"/>
              </a:rPr>
              <a:t>：</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标签格式正确 </a:t>
            </a:r>
            <a:r>
              <a:rPr lang="en-US" altLang="zh-CN" sz="2800" dirty="0">
                <a:solidFill>
                  <a:srgbClr val="4472C4">
                    <a:lumMod val="75000"/>
                  </a:srgbClr>
                </a:solidFill>
                <a:latin typeface="微软雅黑" charset="0"/>
                <a:ea typeface="微软雅黑" charset="0"/>
                <a:cs typeface="微软雅黑" charset="0"/>
              </a:rPr>
              <a:t>+0.5</a:t>
            </a:r>
            <a:endParaRPr lang="en-US" altLang="zh-CN" sz="2800" dirty="0">
              <a:solidFill>
                <a:srgbClr val="4472C4">
                  <a:lumMod val="75000"/>
                </a:srgbClr>
              </a:solidFill>
              <a:latin typeface="微软雅黑" charset="0"/>
              <a:ea typeface="微软雅黑" charset="0"/>
              <a:cs typeface="微软雅黑" charset="0"/>
            </a:endParaRPr>
          </a:p>
          <a:p>
            <a:pPr marL="1371600" lvl="2"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&lt;think&gt;xxx&lt;/think&gt;</a:t>
            </a:r>
            <a:endParaRPr lang="en-US" altLang="zh-CN" sz="2800" dirty="0">
              <a:solidFill>
                <a:srgbClr val="4472C4">
                  <a:lumMod val="75000"/>
                </a:srgbClr>
              </a:solidFill>
              <a:latin typeface="微软雅黑" charset="0"/>
              <a:ea typeface="微软雅黑" charset="0"/>
              <a:cs typeface="微软雅黑" charset="0"/>
            </a:endParaRPr>
          </a:p>
          <a:p>
            <a:pPr marL="1371600" lvl="2"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\boxed{answer}</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答案正确 </a:t>
            </a:r>
            <a:r>
              <a:rPr lang="en-US" altLang="zh-CN" sz="2800" dirty="0">
                <a:solidFill>
                  <a:srgbClr val="4472C4">
                    <a:lumMod val="75000"/>
                  </a:srgbClr>
                </a:solidFill>
                <a:latin typeface="微软雅黑" charset="0"/>
                <a:ea typeface="微软雅黑" charset="0"/>
                <a:cs typeface="微软雅黑" charset="0"/>
              </a:rPr>
              <a:t>+1</a:t>
            </a:r>
            <a:endParaRPr lang="en-US" altLang="zh-CN" sz="2800" dirty="0">
              <a:solidFill>
                <a:srgbClr val="4472C4">
                  <a:lumMod val="75000"/>
                </a:srgbClr>
              </a:solidFill>
              <a:latin typeface="微软雅黑" charset="0"/>
              <a:ea typeface="微软雅黑" charset="0"/>
              <a:cs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4656975"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2767692"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GRPO </a:t>
            </a:r>
            <a:r>
              <a:rPr lang="zh-CN" altLang="en-US" sz="2000" b="1" dirty="0">
                <a:solidFill>
                  <a:schemeClr val="accent1">
                    <a:lumMod val="75000"/>
                  </a:schemeClr>
                </a:solidFill>
                <a:latin typeface="微软雅黑" charset="-122"/>
                <a:ea typeface="微软雅黑" charset="-122"/>
              </a:rPr>
              <a:t>实验结果</a:t>
            </a:r>
            <a:endParaRPr lang="en-US" altLang="zh-CN" sz="2000" b="1" dirty="0">
              <a:solidFill>
                <a:schemeClr val="accent1">
                  <a:lumMod val="75000"/>
                </a:schemeClr>
              </a:solidFill>
              <a:latin typeface="微软雅黑" charset="-122"/>
              <a:ea typeface="微软雅黑"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175" y="1563621"/>
            <a:ext cx="10732975" cy="400532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589" y="3679528"/>
            <a:ext cx="3277432" cy="23741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0232"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6641561"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2232599"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GRPO </a:t>
            </a:r>
            <a:r>
              <a:rPr lang="zh-CN" altLang="en-US" sz="2000" b="1" dirty="0">
                <a:solidFill>
                  <a:schemeClr val="accent1">
                    <a:lumMod val="75000"/>
                  </a:schemeClr>
                </a:solidFill>
                <a:latin typeface="微软雅黑" charset="-122"/>
                <a:ea typeface="微软雅黑" charset="-122"/>
              </a:rPr>
              <a:t>结果评估</a:t>
            </a:r>
            <a:endParaRPr lang="en-US" altLang="zh-CN" sz="2000" b="1" dirty="0">
              <a:solidFill>
                <a:schemeClr val="accent1">
                  <a:lumMod val="75000"/>
                </a:schemeClr>
              </a:solidFill>
              <a:latin typeface="微软雅黑" charset="-122"/>
              <a:ea typeface="微软雅黑" charset="-122"/>
            </a:endParaRPr>
          </a:p>
        </p:txBody>
      </p:sp>
      <p:sp>
        <p:nvSpPr>
          <p:cNvPr id="12" name="文本框 11"/>
          <p:cNvSpPr txBox="1"/>
          <p:nvPr/>
        </p:nvSpPr>
        <p:spPr>
          <a:xfrm>
            <a:off x="871834" y="1629934"/>
            <a:ext cx="10437862" cy="203009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Benchmark</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AIME-2024 </a:t>
            </a:r>
            <a:r>
              <a:rPr lang="zh-CN" altLang="en-US" sz="2800" dirty="0">
                <a:solidFill>
                  <a:srgbClr val="4472C4">
                    <a:lumMod val="75000"/>
                  </a:srgbClr>
                </a:solidFill>
                <a:latin typeface="微软雅黑" charset="0"/>
                <a:ea typeface="微软雅黑" charset="0"/>
                <a:cs typeface="微软雅黑" charset="0"/>
              </a:rPr>
              <a:t>：</a:t>
            </a:r>
            <a:r>
              <a:rPr lang="en-US" altLang="zh-CN" sz="2800" dirty="0">
                <a:solidFill>
                  <a:srgbClr val="4472C4">
                    <a:lumMod val="75000"/>
                  </a:srgbClr>
                </a:solidFill>
                <a:latin typeface="微软雅黑" charset="0"/>
                <a:ea typeface="微软雅黑" charset="0"/>
                <a:cs typeface="微软雅黑" charset="0"/>
              </a:rPr>
              <a:t>30</a:t>
            </a:r>
            <a:r>
              <a:rPr lang="zh-CN" altLang="en-US" sz="2800" dirty="0">
                <a:solidFill>
                  <a:srgbClr val="4472C4">
                    <a:lumMod val="75000"/>
                  </a:srgbClr>
                </a:solidFill>
                <a:latin typeface="微软雅黑" charset="0"/>
                <a:ea typeface="微软雅黑" charset="0"/>
                <a:cs typeface="微软雅黑" charset="0"/>
              </a:rPr>
              <a:t>个数学问题</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AIME-2025</a:t>
            </a:r>
            <a:r>
              <a:rPr lang="zh-CN" altLang="en-US" sz="2800" dirty="0">
                <a:solidFill>
                  <a:srgbClr val="4472C4">
                    <a:lumMod val="75000"/>
                  </a:srgbClr>
                </a:solidFill>
                <a:latin typeface="微软雅黑" charset="0"/>
                <a:ea typeface="微软雅黑" charset="0"/>
                <a:cs typeface="微软雅黑" charset="0"/>
              </a:rPr>
              <a:t>：</a:t>
            </a:r>
            <a:r>
              <a:rPr lang="en-US" altLang="zh-CN" sz="2800" dirty="0">
                <a:solidFill>
                  <a:srgbClr val="4472C4">
                    <a:lumMod val="75000"/>
                  </a:srgbClr>
                </a:solidFill>
                <a:latin typeface="微软雅黑" charset="0"/>
                <a:ea typeface="微软雅黑" charset="0"/>
                <a:cs typeface="微软雅黑" charset="0"/>
              </a:rPr>
              <a:t>30</a:t>
            </a:r>
            <a:r>
              <a:rPr lang="zh-CN" altLang="en-US" sz="2800" dirty="0">
                <a:solidFill>
                  <a:srgbClr val="4472C4">
                    <a:lumMod val="75000"/>
                  </a:srgbClr>
                </a:solidFill>
                <a:latin typeface="微软雅黑" charset="0"/>
                <a:ea typeface="微软雅黑" charset="0"/>
                <a:cs typeface="微软雅黑" charset="0"/>
              </a:rPr>
              <a:t>个数学问题</a:t>
            </a:r>
            <a:endParaRPr lang="en-US" altLang="zh-CN" sz="2800" dirty="0">
              <a:solidFill>
                <a:srgbClr val="4472C4">
                  <a:lumMod val="75000"/>
                </a:srgbClr>
              </a:solidFill>
              <a:latin typeface="微软雅黑" charset="0"/>
              <a:ea typeface="微软雅黑" charset="0"/>
              <a:cs typeface="微软雅黑" charset="0"/>
            </a:endParaRPr>
          </a:p>
        </p:txBody>
      </p:sp>
      <p:graphicFrame>
        <p:nvGraphicFramePr>
          <p:cNvPr id="4" name="表格 3"/>
          <p:cNvGraphicFramePr>
            <a:graphicFrameLocks noGrp="1"/>
          </p:cNvGraphicFramePr>
          <p:nvPr/>
        </p:nvGraphicFramePr>
        <p:xfrm>
          <a:off x="1680772" y="4311608"/>
          <a:ext cx="8516907" cy="1396182"/>
        </p:xfrm>
        <a:graphic>
          <a:graphicData uri="http://schemas.openxmlformats.org/drawingml/2006/table">
            <a:tbl>
              <a:tblPr firstRow="1" bandRow="1">
                <a:tableStyleId>{5C22544A-7EE6-4342-B048-85BDC9FD1C3A}</a:tableStyleId>
              </a:tblPr>
              <a:tblGrid>
                <a:gridCol w="2838969"/>
                <a:gridCol w="2838969"/>
                <a:gridCol w="2838969"/>
              </a:tblGrid>
              <a:tr h="465394">
                <a:tc>
                  <a:txBody>
                    <a:bodyPr/>
                    <a:lstStyle/>
                    <a:p>
                      <a:r>
                        <a:rPr lang="en-US" altLang="zh-CN" dirty="0">
                          <a:latin typeface="Times New Roman" panose="02020503050405090304" pitchFamily="18" charset="0"/>
                          <a:cs typeface="Times New Roman" panose="02020503050405090304" pitchFamily="18" charset="0"/>
                        </a:rPr>
                        <a:t>Benchmark\Model</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Qwen3-1.7B</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Qwen3-1.7B-RL</a:t>
                      </a:r>
                      <a:endParaRPr lang="zh-CN" altLang="en-US" dirty="0">
                        <a:latin typeface="Times New Roman" panose="02020503050405090304" pitchFamily="18" charset="0"/>
                        <a:cs typeface="Times New Roman" panose="02020503050405090304" pitchFamily="18" charset="0"/>
                      </a:endParaRPr>
                    </a:p>
                  </a:txBody>
                  <a:tcPr/>
                </a:tc>
              </a:tr>
              <a:tr h="465394">
                <a:tc>
                  <a:txBody>
                    <a:bodyPr/>
                    <a:lstStyle/>
                    <a:p>
                      <a:r>
                        <a:rPr lang="en-US" altLang="zh-CN" dirty="0">
                          <a:latin typeface="Times New Roman" panose="02020503050405090304" pitchFamily="18" charset="0"/>
                          <a:cs typeface="Times New Roman" panose="02020503050405090304" pitchFamily="18" charset="0"/>
                        </a:rPr>
                        <a:t>AIME-2024</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13.33%(4/30)</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20.00%(6/30)</a:t>
                      </a:r>
                      <a:endParaRPr lang="zh-CN" altLang="en-US" dirty="0">
                        <a:latin typeface="Times New Roman" panose="02020503050405090304" pitchFamily="18" charset="0"/>
                        <a:cs typeface="Times New Roman" panose="02020503050405090304" pitchFamily="18" charset="0"/>
                      </a:endParaRPr>
                    </a:p>
                  </a:txBody>
                  <a:tcPr/>
                </a:tc>
              </a:tr>
              <a:tr h="465394">
                <a:tc>
                  <a:txBody>
                    <a:bodyPr/>
                    <a:lstStyle/>
                    <a:p>
                      <a:r>
                        <a:rPr lang="en-US" altLang="zh-CN" dirty="0">
                          <a:latin typeface="Times New Roman" panose="02020503050405090304" pitchFamily="18" charset="0"/>
                          <a:cs typeface="Times New Roman" panose="02020503050405090304" pitchFamily="18" charset="0"/>
                        </a:rPr>
                        <a:t>AIME-2025</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5/32(15.63%)</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20.00%(6/30)</a:t>
                      </a:r>
                      <a:endParaRPr lang="zh-CN" altLang="en-US" dirty="0">
                        <a:latin typeface="Times New Roman" panose="02020503050405090304" pitchFamily="18" charset="0"/>
                        <a:cs typeface="Times New Roman" panose="0202050305040509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0232"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6641561"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1898238"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SFT vs GRPO </a:t>
            </a:r>
            <a:endParaRPr lang="en-US" altLang="zh-CN" sz="2000" b="1" dirty="0">
              <a:solidFill>
                <a:schemeClr val="accent1">
                  <a:lumMod val="75000"/>
                </a:schemeClr>
              </a:solidFill>
              <a:latin typeface="微软雅黑" charset="-122"/>
              <a:ea typeface="微软雅黑" charset="-122"/>
            </a:endParaRPr>
          </a:p>
        </p:txBody>
      </p:sp>
      <p:sp>
        <p:nvSpPr>
          <p:cNvPr id="12" name="文本框 11"/>
          <p:cNvSpPr txBox="1"/>
          <p:nvPr/>
        </p:nvSpPr>
        <p:spPr>
          <a:xfrm>
            <a:off x="871834" y="1629934"/>
            <a:ext cx="10437862" cy="203009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微软雅黑" charset="0"/>
              </a:rPr>
              <a:t>结果对比</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SFT</a:t>
            </a:r>
            <a:r>
              <a:rPr lang="zh-CN" altLang="en-US" sz="2800" dirty="0">
                <a:solidFill>
                  <a:srgbClr val="4472C4">
                    <a:lumMod val="75000"/>
                  </a:srgbClr>
                </a:solidFill>
                <a:latin typeface="微软雅黑" charset="0"/>
                <a:ea typeface="微软雅黑" charset="0"/>
                <a:cs typeface="微软雅黑" charset="0"/>
              </a:rPr>
              <a:t>与</a:t>
            </a:r>
            <a:r>
              <a:rPr lang="en-US" altLang="zh-CN" sz="2800" dirty="0">
                <a:solidFill>
                  <a:srgbClr val="4472C4">
                    <a:lumMod val="75000"/>
                  </a:srgbClr>
                </a:solidFill>
                <a:latin typeface="微软雅黑" charset="0"/>
                <a:ea typeface="微软雅黑" charset="0"/>
                <a:cs typeface="微软雅黑" charset="0"/>
              </a:rPr>
              <a:t>GRPO</a:t>
            </a:r>
            <a:r>
              <a:rPr lang="zh-CN" altLang="en-US" sz="2800" dirty="0">
                <a:solidFill>
                  <a:srgbClr val="4472C4">
                    <a:lumMod val="75000"/>
                  </a:srgbClr>
                </a:solidFill>
                <a:latin typeface="微软雅黑" charset="0"/>
                <a:ea typeface="微软雅黑" charset="0"/>
                <a:cs typeface="微软雅黑" charset="0"/>
              </a:rPr>
              <a:t>相较于基模，推理能力均有提升</a:t>
            </a:r>
            <a:endParaRPr lang="en-US" altLang="zh-CN" sz="2800" dirty="0">
              <a:solidFill>
                <a:srgbClr val="4472C4">
                  <a:lumMod val="75000"/>
                </a:srgbClr>
              </a:solidFill>
              <a:latin typeface="微软雅黑" charset="0"/>
              <a:ea typeface="微软雅黑" charset="0"/>
              <a:cs typeface="微软雅黑" charset="0"/>
            </a:endParaRPr>
          </a:p>
          <a:p>
            <a:pPr marL="914400" lvl="1" indent="-457200">
              <a:lnSpc>
                <a:spcPct val="150000"/>
              </a:lnSpc>
              <a:buFont typeface="Arial" panose="020B0604020202090204" pitchFamily="34" charset="0"/>
              <a:buChar char="•"/>
            </a:pPr>
            <a:r>
              <a:rPr lang="en-US" altLang="zh-CN" sz="2800" dirty="0">
                <a:solidFill>
                  <a:srgbClr val="4472C4">
                    <a:lumMod val="75000"/>
                  </a:srgbClr>
                </a:solidFill>
                <a:latin typeface="微软雅黑" charset="0"/>
                <a:ea typeface="微软雅黑" charset="0"/>
                <a:cs typeface="微软雅黑" charset="0"/>
              </a:rPr>
              <a:t>GRPO</a:t>
            </a:r>
            <a:r>
              <a:rPr lang="zh-CN" altLang="en-US" sz="2800" dirty="0">
                <a:solidFill>
                  <a:srgbClr val="4472C4">
                    <a:lumMod val="75000"/>
                  </a:srgbClr>
                </a:solidFill>
                <a:latin typeface="微软雅黑" charset="0"/>
                <a:ea typeface="微软雅黑" charset="0"/>
                <a:cs typeface="微软雅黑" charset="0"/>
              </a:rPr>
              <a:t>较弱于</a:t>
            </a:r>
            <a:r>
              <a:rPr lang="en-US" altLang="zh-CN" sz="2800" dirty="0">
                <a:solidFill>
                  <a:srgbClr val="4472C4">
                    <a:lumMod val="75000"/>
                  </a:srgbClr>
                </a:solidFill>
                <a:latin typeface="微软雅黑" charset="0"/>
                <a:ea typeface="微软雅黑" charset="0"/>
                <a:cs typeface="微软雅黑" charset="0"/>
              </a:rPr>
              <a:t>SFT</a:t>
            </a:r>
            <a:r>
              <a:rPr lang="zh-CN" altLang="en-US" sz="2800" dirty="0">
                <a:solidFill>
                  <a:srgbClr val="4472C4">
                    <a:lumMod val="75000"/>
                  </a:srgbClr>
                </a:solidFill>
                <a:latin typeface="微软雅黑" charset="0"/>
                <a:ea typeface="微软雅黑" charset="0"/>
                <a:cs typeface="微软雅黑" charset="0"/>
              </a:rPr>
              <a:t>，可能是由于</a:t>
            </a:r>
            <a:r>
              <a:rPr lang="en-US" altLang="zh-CN" sz="2800" dirty="0">
                <a:solidFill>
                  <a:srgbClr val="4472C4">
                    <a:lumMod val="75000"/>
                  </a:srgbClr>
                </a:solidFill>
                <a:latin typeface="微软雅黑" charset="0"/>
                <a:ea typeface="微软雅黑" charset="0"/>
                <a:cs typeface="微软雅黑" charset="0"/>
              </a:rPr>
              <a:t>train steps</a:t>
            </a:r>
            <a:r>
              <a:rPr lang="zh-CN" altLang="en-US" sz="2800" dirty="0">
                <a:solidFill>
                  <a:srgbClr val="4472C4">
                    <a:lumMod val="75000"/>
                  </a:srgbClr>
                </a:solidFill>
                <a:latin typeface="微软雅黑" charset="0"/>
                <a:ea typeface="微软雅黑" charset="0"/>
                <a:cs typeface="微软雅黑" charset="0"/>
              </a:rPr>
              <a:t>过少</a:t>
            </a:r>
            <a:endParaRPr lang="en-US" altLang="zh-CN" sz="2800" dirty="0">
              <a:solidFill>
                <a:srgbClr val="4472C4">
                  <a:lumMod val="75000"/>
                </a:srgbClr>
              </a:solidFill>
              <a:latin typeface="微软雅黑" charset="0"/>
              <a:ea typeface="微软雅黑" charset="0"/>
              <a:cs typeface="微软雅黑" charset="0"/>
            </a:endParaRPr>
          </a:p>
        </p:txBody>
      </p:sp>
      <p:graphicFrame>
        <p:nvGraphicFramePr>
          <p:cNvPr id="5" name="表格 4"/>
          <p:cNvGraphicFramePr>
            <a:graphicFrameLocks noGrp="1"/>
          </p:cNvGraphicFramePr>
          <p:nvPr/>
        </p:nvGraphicFramePr>
        <p:xfrm>
          <a:off x="1323491" y="4625354"/>
          <a:ext cx="8571408" cy="1545330"/>
        </p:xfrm>
        <a:graphic>
          <a:graphicData uri="http://schemas.openxmlformats.org/drawingml/2006/table">
            <a:tbl>
              <a:tblPr firstRow="1" bandRow="1">
                <a:tableStyleId>{5C22544A-7EE6-4342-B048-85BDC9FD1C3A}</a:tableStyleId>
              </a:tblPr>
              <a:tblGrid>
                <a:gridCol w="2142852"/>
                <a:gridCol w="2142852"/>
                <a:gridCol w="2142852"/>
                <a:gridCol w="2142852"/>
              </a:tblGrid>
              <a:tr h="515110">
                <a:tc>
                  <a:txBody>
                    <a:bodyPr/>
                    <a:lstStyle/>
                    <a:p>
                      <a:r>
                        <a:rPr lang="en-US" altLang="zh-CN" dirty="0">
                          <a:latin typeface="Times New Roman" panose="02020503050405090304" pitchFamily="18" charset="0"/>
                          <a:cs typeface="Times New Roman" panose="02020503050405090304" pitchFamily="18" charset="0"/>
                        </a:rPr>
                        <a:t>Benchmark\Model</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Qwen3-1.7B</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Qwen3-1.7B-SFT</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t>Qwen3-1.7B-RL</a:t>
                      </a:r>
                      <a:endParaRPr lang="zh-CN" altLang="en-US" dirty="0"/>
                    </a:p>
                  </a:txBody>
                  <a:tcPr/>
                </a:tc>
              </a:tr>
              <a:tr h="515110">
                <a:tc>
                  <a:txBody>
                    <a:bodyPr/>
                    <a:lstStyle/>
                    <a:p>
                      <a:r>
                        <a:rPr lang="en-US" altLang="zh-CN" dirty="0">
                          <a:latin typeface="Times New Roman" panose="02020503050405090304" pitchFamily="18" charset="0"/>
                          <a:cs typeface="Times New Roman" panose="02020503050405090304" pitchFamily="18" charset="0"/>
                        </a:rPr>
                        <a:t>AIME-2024</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13.33%(4/30)</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26.67%(8/30)</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20.00%(6/30)</a:t>
                      </a:r>
                      <a:endParaRPr lang="zh-CN" altLang="en-US" dirty="0">
                        <a:latin typeface="Times New Roman" panose="02020503050405090304" pitchFamily="18" charset="0"/>
                        <a:cs typeface="Times New Roman" panose="02020503050405090304" pitchFamily="18" charset="0"/>
                      </a:endParaRPr>
                    </a:p>
                  </a:txBody>
                  <a:tcPr/>
                </a:tc>
              </a:tr>
              <a:tr h="515110">
                <a:tc>
                  <a:txBody>
                    <a:bodyPr/>
                    <a:lstStyle/>
                    <a:p>
                      <a:r>
                        <a:rPr lang="en-US" altLang="zh-CN" dirty="0">
                          <a:latin typeface="Times New Roman" panose="02020503050405090304" pitchFamily="18" charset="0"/>
                          <a:cs typeface="Times New Roman" panose="02020503050405090304" pitchFamily="18" charset="0"/>
                        </a:rPr>
                        <a:t>AIME-2025</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5/32(15.63%)</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26.67%(8/30)</a:t>
                      </a:r>
                      <a:endParaRPr lang="zh-CN" altLang="en-US" dirty="0">
                        <a:latin typeface="Times New Roman" panose="02020503050405090304" pitchFamily="18" charset="0"/>
                        <a:cs typeface="Times New Roman" panose="02020503050405090304" pitchFamily="18" charset="0"/>
                      </a:endParaRPr>
                    </a:p>
                  </a:txBody>
                  <a:tcPr/>
                </a:tc>
                <a:tc>
                  <a:txBody>
                    <a:bodyPr/>
                    <a:lstStyle/>
                    <a:p>
                      <a:r>
                        <a:rPr lang="en-US" altLang="zh-CN" dirty="0">
                          <a:latin typeface="Times New Roman" panose="02020503050405090304" pitchFamily="18" charset="0"/>
                          <a:cs typeface="Times New Roman" panose="02020503050405090304" pitchFamily="18" charset="0"/>
                        </a:rPr>
                        <a:t>20.00%(6/30)</a:t>
                      </a:r>
                      <a:endParaRPr lang="zh-CN" altLang="en-US" dirty="0">
                        <a:latin typeface="Times New Roman" panose="02020503050405090304" pitchFamily="18" charset="0"/>
                        <a:cs typeface="Times New Roman" panose="0202050305040509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6641561"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实验流程</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3" y="1076961"/>
            <a:ext cx="11504357"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808628" y="890883"/>
            <a:ext cx="1898238"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Demo</a:t>
            </a:r>
            <a:endParaRPr lang="en-US" altLang="zh-CN" sz="2000" b="1" dirty="0">
              <a:solidFill>
                <a:schemeClr val="accent1">
                  <a:lumMod val="75000"/>
                </a:schemeClr>
              </a:solidFill>
              <a:latin typeface="微软雅黑" charset="-122"/>
              <a:ea typeface="微软雅黑" charset="-122"/>
            </a:endParaRPr>
          </a:p>
        </p:txBody>
      </p:sp>
      <p:pic>
        <p:nvPicPr>
          <p:cNvPr id="4" name="pre">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1867115" y="1583176"/>
            <a:ext cx="8497711" cy="4564201"/>
          </a:xfrm>
          <a:prstGeom prst="rect">
            <a:avLst/>
          </a:prstGeom>
        </p:spPr>
      </p:pic>
      <p:sp>
        <p:nvSpPr>
          <p:cNvPr id="5" name="文本框 4"/>
          <p:cNvSpPr txBox="1"/>
          <p:nvPr/>
        </p:nvSpPr>
        <p:spPr>
          <a:xfrm>
            <a:off x="681811" y="3495944"/>
            <a:ext cx="1072515" cy="368300"/>
          </a:xfrm>
          <a:prstGeom prst="rect">
            <a:avLst/>
          </a:prstGeom>
          <a:noFill/>
        </p:spPr>
        <p:txBody>
          <a:bodyPr wrap="none" rtlCol="0">
            <a:spAutoFit/>
          </a:bodyPr>
          <a:lstStyle/>
          <a:p>
            <a:r>
              <a:rPr lang="en-US" altLang="zh-CN" dirty="0">
                <a:latin typeface="微软雅黑" charset="0"/>
                <a:ea typeface="微软雅黑" charset="0"/>
                <a:cs typeface="微软雅黑" charset="0"/>
              </a:rPr>
              <a:t>CLI </a:t>
            </a:r>
            <a:r>
              <a:rPr lang="zh-CN" altLang="en-US" dirty="0">
                <a:latin typeface="微软雅黑" charset="0"/>
                <a:ea typeface="微软雅黑" charset="0"/>
                <a:cs typeface="微软雅黑" charset="0"/>
              </a:rPr>
              <a:t>演示</a:t>
            </a:r>
            <a:endParaRPr lang="zh-CN" altLang="en-US" dirty="0">
              <a:latin typeface="微软雅黑" charset="0"/>
              <a:ea typeface="微软雅黑" charset="0"/>
              <a:cs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525"/>
            <a:ext cx="1101090" cy="1101090"/>
          </a:xfrm>
          <a:prstGeom prst="rect">
            <a:avLst/>
          </a:prstGeom>
        </p:spPr>
      </p:pic>
      <p:sp>
        <p:nvSpPr>
          <p:cNvPr id="3" name="标题 3"/>
          <p:cNvSpPr txBox="1"/>
          <p:nvPr/>
        </p:nvSpPr>
        <p:spPr>
          <a:xfrm>
            <a:off x="429856" y="2358548"/>
            <a:ext cx="11315578" cy="21407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ts val="6000"/>
              </a:lnSpc>
              <a:spcBef>
                <a:spcPts val="800"/>
              </a:spcBef>
            </a:pPr>
            <a:r>
              <a:rPr lang="zh-CN" altLang="en-US" b="1" dirty="0">
                <a:solidFill>
                  <a:schemeClr val="accent1">
                    <a:lumMod val="75000"/>
                  </a:schemeClr>
                </a:solidFill>
                <a:latin typeface="微软雅黑" charset="-122"/>
                <a:ea typeface="微软雅黑" charset="-122"/>
                <a:cs typeface="+mn-cs"/>
              </a:rPr>
              <a:t>一</a:t>
            </a:r>
            <a:r>
              <a:rPr lang="en-US" altLang="zh-CN" b="1" dirty="0">
                <a:solidFill>
                  <a:schemeClr val="accent1">
                    <a:lumMod val="75000"/>
                  </a:schemeClr>
                </a:solidFill>
                <a:latin typeface="微软雅黑" charset="-122"/>
                <a:ea typeface="微软雅黑" charset="-122"/>
                <a:cs typeface="+mn-cs"/>
              </a:rPr>
              <a:t>、</a:t>
            </a:r>
            <a:r>
              <a:rPr lang="zh-CN" altLang="en-US" b="1" dirty="0">
                <a:solidFill>
                  <a:schemeClr val="accent1">
                    <a:lumMod val="75000"/>
                  </a:schemeClr>
                </a:solidFill>
                <a:latin typeface="微软雅黑" charset="-122"/>
                <a:ea typeface="微软雅黑" charset="-122"/>
                <a:cs typeface="+mn-cs"/>
              </a:rPr>
              <a:t>监督微调</a:t>
            </a:r>
            <a:endParaRPr lang="zh-CN" altLang="en-US" b="1" dirty="0">
              <a:solidFill>
                <a:schemeClr val="accent1">
                  <a:lumMod val="75000"/>
                </a:schemeClr>
              </a:solidFill>
              <a:latin typeface="微软雅黑" charset="-122"/>
              <a:ea typeface="微软雅黑"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525"/>
            <a:ext cx="1101090" cy="1101090"/>
          </a:xfrm>
          <a:prstGeom prst="rect">
            <a:avLst/>
          </a:prstGeom>
        </p:spPr>
      </p:pic>
      <p:sp>
        <p:nvSpPr>
          <p:cNvPr id="3" name="标题 3"/>
          <p:cNvSpPr txBox="1"/>
          <p:nvPr/>
        </p:nvSpPr>
        <p:spPr>
          <a:xfrm>
            <a:off x="429856" y="1765458"/>
            <a:ext cx="11315578" cy="21407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ts val="6000"/>
              </a:lnSpc>
              <a:spcBef>
                <a:spcPts val="800"/>
              </a:spcBef>
            </a:pPr>
            <a:r>
              <a:rPr lang="zh-CN" altLang="en-US" b="1" dirty="0">
                <a:solidFill>
                  <a:schemeClr val="accent1">
                    <a:lumMod val="75000"/>
                  </a:schemeClr>
                </a:solidFill>
                <a:latin typeface="微软雅黑" charset="-122"/>
                <a:ea typeface="微软雅黑" charset="-122"/>
                <a:cs typeface="+mn-cs"/>
              </a:rPr>
              <a:t>感谢倾听</a:t>
            </a:r>
            <a:r>
              <a:rPr lang="en-US" altLang="zh-CN" b="1" dirty="0">
                <a:solidFill>
                  <a:schemeClr val="accent1">
                    <a:lumMod val="75000"/>
                  </a:schemeClr>
                </a:solidFill>
                <a:latin typeface="微软雅黑" charset="-122"/>
                <a:ea typeface="微软雅黑" charset="-122"/>
                <a:cs typeface="+mn-cs"/>
              </a:rPr>
              <a:t>！</a:t>
            </a:r>
            <a:endParaRPr lang="en-US" altLang="zh-CN" b="1" dirty="0">
              <a:solidFill>
                <a:schemeClr val="accent1">
                  <a:lumMod val="75000"/>
                </a:schemeClr>
              </a:solidFill>
              <a:latin typeface="微软雅黑" charset="-122"/>
              <a:ea typeface="微软雅黑" charset="-122"/>
              <a:cs typeface="+mn-cs"/>
            </a:endParaRPr>
          </a:p>
        </p:txBody>
      </p:sp>
      <p:sp>
        <p:nvSpPr>
          <p:cNvPr id="4" name="标题 3"/>
          <p:cNvSpPr txBox="1"/>
          <p:nvPr/>
        </p:nvSpPr>
        <p:spPr>
          <a:xfrm>
            <a:off x="429895" y="4225925"/>
            <a:ext cx="11315700" cy="26314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ct val="150000"/>
              </a:lnSpc>
              <a:spcBef>
                <a:spcPts val="800"/>
              </a:spcBef>
            </a:pPr>
            <a:r>
              <a:rPr lang="zh-CN" altLang="en-US" sz="2800" b="1" dirty="0">
                <a:solidFill>
                  <a:schemeClr val="accent1">
                    <a:lumMod val="75000"/>
                  </a:schemeClr>
                </a:solidFill>
                <a:latin typeface="微软雅黑" charset="-122"/>
                <a:ea typeface="微软雅黑" charset="-122"/>
                <a:cs typeface="+mn-cs"/>
              </a:rPr>
              <a:t>第</a:t>
            </a:r>
            <a:r>
              <a:rPr lang="en-US" altLang="zh-CN" sz="2800" b="1" dirty="0">
                <a:solidFill>
                  <a:schemeClr val="accent1">
                    <a:lumMod val="75000"/>
                  </a:schemeClr>
                </a:solidFill>
                <a:latin typeface="微软雅黑" charset="-122"/>
                <a:ea typeface="微软雅黑" charset="-122"/>
                <a:cs typeface="+mn-cs"/>
              </a:rPr>
              <a:t>5</a:t>
            </a:r>
            <a:r>
              <a:rPr lang="zh-CN" altLang="en-US" sz="2800" b="1" dirty="0">
                <a:solidFill>
                  <a:schemeClr val="accent1">
                    <a:lumMod val="75000"/>
                  </a:schemeClr>
                </a:solidFill>
                <a:latin typeface="微软雅黑" charset="-122"/>
                <a:ea typeface="微软雅黑" charset="-122"/>
                <a:cs typeface="+mn-cs"/>
              </a:rPr>
              <a:t>小组</a:t>
            </a:r>
            <a:endParaRPr lang="en-US" altLang="zh-CN" sz="2800" b="1" dirty="0">
              <a:solidFill>
                <a:schemeClr val="accent1">
                  <a:lumMod val="75000"/>
                </a:schemeClr>
              </a:solidFill>
              <a:latin typeface="微软雅黑" charset="-122"/>
              <a:ea typeface="微软雅黑" charset="-122"/>
              <a:cs typeface="+mn-cs"/>
            </a:endParaRPr>
          </a:p>
          <a:p>
            <a:pPr>
              <a:lnSpc>
                <a:spcPct val="150000"/>
              </a:lnSpc>
              <a:spcBef>
                <a:spcPts val="800"/>
              </a:spcBef>
            </a:pPr>
            <a:r>
              <a:rPr lang="en-US" altLang="zh-CN" sz="2800" b="1" dirty="0">
                <a:solidFill>
                  <a:schemeClr val="accent1">
                    <a:lumMod val="75000"/>
                  </a:schemeClr>
                </a:solidFill>
                <a:latin typeface="微软雅黑" charset="-122"/>
                <a:ea typeface="微软雅黑" charset="-122"/>
                <a:cs typeface="+mn-cs"/>
              </a:rPr>
              <a:t>2025/10/31</a:t>
            </a:r>
            <a:endParaRPr lang="en-US" altLang="zh-CN" sz="2800" b="1" dirty="0">
              <a:solidFill>
                <a:schemeClr val="accent1">
                  <a:lumMod val="75000"/>
                </a:schemeClr>
              </a:solidFill>
              <a:latin typeface="微软雅黑" charset="-122"/>
              <a:ea typeface="微软雅黑"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3632200"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监督微调（</a:t>
            </a:r>
            <a:r>
              <a:rPr lang="en-US" altLang="zh-CN" sz="3600" b="1" dirty="0">
                <a:solidFill>
                  <a:schemeClr val="bg1"/>
                </a:solidFill>
                <a:latin typeface="黑体" panose="02010609060101010101" pitchFamily="49" charset="-122"/>
                <a:ea typeface="黑体" panose="02010609060101010101" pitchFamily="49" charset="-122"/>
              </a:rPr>
              <a:t>SFT</a:t>
            </a:r>
            <a:r>
              <a:rPr lang="zh-CN" altLang="en-US" sz="3600" b="1" dirty="0">
                <a:solidFill>
                  <a:schemeClr val="bg1"/>
                </a:solidFill>
                <a:latin typeface="黑体" panose="02010609060101010101" pitchFamily="49" charset="-122"/>
                <a:ea typeface="黑体" panose="02010609060101010101" pitchFamily="49" charset="-122"/>
              </a:rPr>
              <a:t>）</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2" name="文本框 11"/>
          <p:cNvSpPr txBox="1"/>
          <p:nvPr/>
        </p:nvSpPr>
        <p:spPr>
          <a:xfrm>
            <a:off x="1319002" y="970102"/>
            <a:ext cx="4765354" cy="2399665"/>
          </a:xfrm>
          <a:prstGeom prst="rect">
            <a:avLst/>
          </a:prstGeom>
          <a:noFill/>
        </p:spPr>
        <p:txBody>
          <a:bodyPr wrap="square">
            <a:spAutoFit/>
          </a:bodyPr>
          <a:lstStyle/>
          <a:p>
            <a:pPr>
              <a:lnSpc>
                <a:spcPct val="150000"/>
              </a:lnSpc>
            </a:pPr>
            <a:r>
              <a:rPr lang="zh-CN" altLang="en-US" sz="2800" dirty="0">
                <a:solidFill>
                  <a:srgbClr val="4472C4">
                    <a:lumMod val="75000"/>
                  </a:srgbClr>
                </a:solidFill>
                <a:latin typeface="微软雅黑" charset="0"/>
                <a:ea typeface="微软雅黑" charset="0"/>
                <a:cs typeface="微软雅黑" charset="0"/>
              </a:rPr>
              <a:t>核心思想：</a:t>
            </a:r>
            <a:endParaRPr lang="en-US" altLang="zh-CN" sz="2800" dirty="0">
              <a:solidFill>
                <a:srgbClr val="4472C4">
                  <a:lumMod val="75000"/>
                </a:srgbClr>
              </a:solidFill>
              <a:latin typeface="微软雅黑" charset="0"/>
              <a:ea typeface="微软雅黑" charset="0"/>
              <a:cs typeface="微软雅黑" charset="0"/>
            </a:endParaRPr>
          </a:p>
          <a:p>
            <a:pPr>
              <a:lnSpc>
                <a:spcPct val="150000"/>
              </a:lnSpc>
            </a:pPr>
            <a:r>
              <a:rPr lang="zh-CN" altLang="en-US" sz="2400" dirty="0">
                <a:solidFill>
                  <a:srgbClr val="4472C4">
                    <a:lumMod val="75000"/>
                  </a:srgbClr>
                </a:solidFill>
                <a:latin typeface="微软雅黑" charset="0"/>
                <a:ea typeface="微软雅黑" charset="0"/>
                <a:cs typeface="微软雅黑" charset="0"/>
              </a:rPr>
              <a:t>在预训练大模型基础上，利用</a:t>
            </a:r>
            <a:r>
              <a:rPr lang="zh-CN" altLang="en-US" sz="2400" b="1" dirty="0">
                <a:solidFill>
                  <a:srgbClr val="ED7D31"/>
                </a:solidFill>
                <a:latin typeface="微软雅黑" charset="0"/>
                <a:ea typeface="微软雅黑" charset="0"/>
                <a:cs typeface="微软雅黑" charset="0"/>
              </a:rPr>
              <a:t>高质量标注数据</a:t>
            </a:r>
            <a:r>
              <a:rPr lang="zh-CN" altLang="en-US" sz="2400" dirty="0">
                <a:solidFill>
                  <a:srgbClr val="4472C4">
                    <a:lumMod val="75000"/>
                  </a:srgbClr>
                </a:solidFill>
                <a:latin typeface="微软雅黑" charset="0"/>
                <a:ea typeface="微软雅黑" charset="0"/>
                <a:cs typeface="微软雅黑" charset="0"/>
              </a:rPr>
              <a:t>进一步训练，使模型从“通才”转变为“专才”。</a:t>
            </a:r>
            <a:endParaRPr lang="zh-CN" altLang="en-US" sz="2400" dirty="0">
              <a:solidFill>
                <a:srgbClr val="4472C4">
                  <a:lumMod val="75000"/>
                </a:srgbClr>
              </a:solidFill>
              <a:latin typeface="微软雅黑" charset="0"/>
              <a:ea typeface="微软雅黑" charset="0"/>
              <a:cs typeface="微软雅黑" charset="0"/>
            </a:endParaRPr>
          </a:p>
        </p:txBody>
      </p:sp>
      <p:sp>
        <p:nvSpPr>
          <p:cNvPr id="13" name="灯片编号占位符 1"/>
          <p:cNvSpPr>
            <a:spLocks noGrp="1"/>
          </p:cNvSpPr>
          <p:nvPr>
            <p:ph type="sldNum" sz="quarter" idx="12"/>
          </p:nvPr>
        </p:nvSpPr>
        <p:spPr>
          <a:xfrm>
            <a:off x="8610600" y="6356350"/>
            <a:ext cx="2743200" cy="365125"/>
          </a:xfrm>
        </p:spPr>
        <p:txBody>
          <a:bodyPr/>
          <a:lstStyle/>
          <a:p>
            <a:fld id="{2363ED8F-F657-44B0-8016-55A59B92C3F6}" type="slidenum">
              <a:rPr lang="zh-CN" altLang="en-US" smtClean="0"/>
            </a:fld>
            <a:endParaRPr lang="zh-CN" altLang="en-US"/>
          </a:p>
        </p:txBody>
      </p:sp>
      <p:sp>
        <p:nvSpPr>
          <p:cNvPr id="8" name="Shape 5"/>
          <p:cNvSpPr/>
          <p:nvPr/>
        </p:nvSpPr>
        <p:spPr>
          <a:xfrm>
            <a:off x="179710" y="883163"/>
            <a:ext cx="1139293" cy="1137027"/>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7BD5"/>
          </a:solidFill>
        </p:spPr>
        <p:txBody>
          <a:bodyPr/>
          <a:lstStyle/>
          <a:p>
            <a:endParaRPr lang="zh-CN" altLang="en-US" dirty="0"/>
          </a:p>
        </p:txBody>
      </p:sp>
      <p:sp>
        <p:nvSpPr>
          <p:cNvPr id="9" name="Shape 6"/>
          <p:cNvSpPr/>
          <p:nvPr/>
        </p:nvSpPr>
        <p:spPr>
          <a:xfrm>
            <a:off x="520439" y="1066245"/>
            <a:ext cx="458255" cy="714376"/>
          </a:xfrm>
          <a:custGeom>
            <a:avLst/>
            <a:gdLst/>
            <a:ahLst/>
            <a:cxnLst/>
            <a:rect l="l" t="t" r="r" b="b"/>
            <a:pathLst>
              <a:path w="228600" h="304800">
                <a:moveTo>
                  <a:pt x="174367" y="228600"/>
                </a:moveTo>
                <a:cubicBezTo>
                  <a:pt x="178713" y="215325"/>
                  <a:pt x="187404" y="203299"/>
                  <a:pt x="197227" y="192941"/>
                </a:cubicBezTo>
                <a:cubicBezTo>
                  <a:pt x="216694" y="172462"/>
                  <a:pt x="228600" y="144780"/>
                  <a:pt x="228600" y="114300"/>
                </a:cubicBezTo>
                <a:cubicBezTo>
                  <a:pt x="228600" y="51197"/>
                  <a:pt x="177403" y="0"/>
                  <a:pt x="114300" y="0"/>
                </a:cubicBezTo>
                <a:cubicBezTo>
                  <a:pt x="51197" y="0"/>
                  <a:pt x="0" y="51197"/>
                  <a:pt x="0" y="114300"/>
                </a:cubicBezTo>
                <a:cubicBezTo>
                  <a:pt x="0" y="144780"/>
                  <a:pt x="11906" y="172462"/>
                  <a:pt x="31373" y="192941"/>
                </a:cubicBezTo>
                <a:cubicBezTo>
                  <a:pt x="41196" y="203299"/>
                  <a:pt x="49947" y="215325"/>
                  <a:pt x="54233" y="228600"/>
                </a:cubicBezTo>
                <a:lnTo>
                  <a:pt x="174308" y="228600"/>
                </a:lnTo>
                <a:close/>
                <a:moveTo>
                  <a:pt x="171450" y="257175"/>
                </a:moveTo>
                <a:lnTo>
                  <a:pt x="57150" y="257175"/>
                </a:lnTo>
                <a:lnTo>
                  <a:pt x="57150" y="266700"/>
                </a:lnTo>
                <a:cubicBezTo>
                  <a:pt x="57150" y="293013"/>
                  <a:pt x="78462" y="314325"/>
                  <a:pt x="104775" y="314325"/>
                </a:cubicBezTo>
                <a:lnTo>
                  <a:pt x="123825" y="314325"/>
                </a:lnTo>
                <a:cubicBezTo>
                  <a:pt x="150138" y="314325"/>
                  <a:pt x="171450" y="293013"/>
                  <a:pt x="171450" y="266700"/>
                </a:cubicBezTo>
                <a:lnTo>
                  <a:pt x="171450" y="257175"/>
                </a:lnTo>
                <a:close/>
                <a:moveTo>
                  <a:pt x="109537" y="66675"/>
                </a:moveTo>
                <a:cubicBezTo>
                  <a:pt x="85844" y="66675"/>
                  <a:pt x="66675" y="85844"/>
                  <a:pt x="66675" y="109537"/>
                </a:cubicBezTo>
                <a:cubicBezTo>
                  <a:pt x="66675" y="117455"/>
                  <a:pt x="60305" y="123825"/>
                  <a:pt x="52388" y="123825"/>
                </a:cubicBezTo>
                <a:cubicBezTo>
                  <a:pt x="44470" y="123825"/>
                  <a:pt x="38100" y="117455"/>
                  <a:pt x="38100" y="109537"/>
                </a:cubicBezTo>
                <a:cubicBezTo>
                  <a:pt x="38100" y="70068"/>
                  <a:pt x="70068" y="38100"/>
                  <a:pt x="109537" y="38100"/>
                </a:cubicBezTo>
                <a:cubicBezTo>
                  <a:pt x="117455" y="38100"/>
                  <a:pt x="123825" y="44470"/>
                  <a:pt x="123825" y="52388"/>
                </a:cubicBezTo>
                <a:cubicBezTo>
                  <a:pt x="123825" y="60305"/>
                  <a:pt x="117455" y="66675"/>
                  <a:pt x="109537" y="66675"/>
                </a:cubicBezTo>
                <a:close/>
              </a:path>
            </a:pathLst>
          </a:custGeom>
          <a:solidFill>
            <a:srgbClr val="FFFFFF"/>
          </a:solidFill>
        </p:spPr>
        <p:txBody>
          <a:bodyPr/>
          <a:lstStyle/>
          <a:p>
            <a:endParaRPr lang="zh-CN" altLang="en-US" dirty="0"/>
          </a:p>
        </p:txBody>
      </p:sp>
      <p:sp>
        <p:nvSpPr>
          <p:cNvPr id="15" name="Shape 10"/>
          <p:cNvSpPr/>
          <p:nvPr/>
        </p:nvSpPr>
        <p:spPr>
          <a:xfrm>
            <a:off x="135467" y="3344688"/>
            <a:ext cx="1139292" cy="1137026"/>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7BD5"/>
          </a:solidFill>
        </p:spPr>
        <p:txBody>
          <a:bodyPr/>
          <a:lstStyle/>
          <a:p>
            <a:endParaRPr lang="zh-CN" altLang="en-US" dirty="0"/>
          </a:p>
        </p:txBody>
      </p:sp>
      <p:sp>
        <p:nvSpPr>
          <p:cNvPr id="16" name="Shape 11"/>
          <p:cNvSpPr/>
          <p:nvPr/>
        </p:nvSpPr>
        <p:spPr>
          <a:xfrm>
            <a:off x="356439" y="3618496"/>
            <a:ext cx="712058" cy="568514"/>
          </a:xfrm>
          <a:custGeom>
            <a:avLst/>
            <a:gdLst/>
            <a:ahLst/>
            <a:cxnLst/>
            <a:rect l="l" t="t" r="r" b="b"/>
            <a:pathLst>
              <a:path w="381000" h="304800">
                <a:moveTo>
                  <a:pt x="247590" y="125313"/>
                </a:moveTo>
                <a:cubicBezTo>
                  <a:pt x="254853" y="123349"/>
                  <a:pt x="262473" y="126802"/>
                  <a:pt x="265747" y="133529"/>
                </a:cubicBezTo>
                <a:lnTo>
                  <a:pt x="276820" y="155912"/>
                </a:lnTo>
                <a:cubicBezTo>
                  <a:pt x="282952" y="156746"/>
                  <a:pt x="288965" y="158413"/>
                  <a:pt x="294620" y="160734"/>
                </a:cubicBezTo>
                <a:lnTo>
                  <a:pt x="315456" y="146864"/>
                </a:lnTo>
                <a:cubicBezTo>
                  <a:pt x="321707" y="142696"/>
                  <a:pt x="329982" y="143530"/>
                  <a:pt x="335280" y="148828"/>
                </a:cubicBezTo>
                <a:lnTo>
                  <a:pt x="346710" y="160258"/>
                </a:lnTo>
                <a:cubicBezTo>
                  <a:pt x="352008" y="165556"/>
                  <a:pt x="352842" y="173891"/>
                  <a:pt x="348675" y="180082"/>
                </a:cubicBezTo>
                <a:lnTo>
                  <a:pt x="334804" y="200858"/>
                </a:lnTo>
                <a:cubicBezTo>
                  <a:pt x="335935" y="203656"/>
                  <a:pt x="336947" y="206573"/>
                  <a:pt x="337780" y="209610"/>
                </a:cubicBezTo>
                <a:cubicBezTo>
                  <a:pt x="338614" y="212646"/>
                  <a:pt x="339150" y="215622"/>
                  <a:pt x="339566" y="218658"/>
                </a:cubicBezTo>
                <a:lnTo>
                  <a:pt x="362010" y="229731"/>
                </a:lnTo>
                <a:cubicBezTo>
                  <a:pt x="368737" y="233065"/>
                  <a:pt x="372189" y="240685"/>
                  <a:pt x="370225" y="247888"/>
                </a:cubicBezTo>
                <a:lnTo>
                  <a:pt x="366058" y="263485"/>
                </a:lnTo>
                <a:cubicBezTo>
                  <a:pt x="364093" y="270689"/>
                  <a:pt x="357366" y="275570"/>
                  <a:pt x="349865" y="275094"/>
                </a:cubicBezTo>
                <a:lnTo>
                  <a:pt x="324862" y="273487"/>
                </a:lnTo>
                <a:cubicBezTo>
                  <a:pt x="321112" y="278309"/>
                  <a:pt x="316766" y="282773"/>
                  <a:pt x="311825" y="286583"/>
                </a:cubicBezTo>
                <a:lnTo>
                  <a:pt x="313432" y="311527"/>
                </a:lnTo>
                <a:cubicBezTo>
                  <a:pt x="313908" y="319028"/>
                  <a:pt x="309027" y="325815"/>
                  <a:pt x="301823" y="327720"/>
                </a:cubicBezTo>
                <a:lnTo>
                  <a:pt x="286226" y="331887"/>
                </a:lnTo>
                <a:cubicBezTo>
                  <a:pt x="278963" y="333851"/>
                  <a:pt x="271403" y="330398"/>
                  <a:pt x="268069" y="323671"/>
                </a:cubicBezTo>
                <a:lnTo>
                  <a:pt x="256996" y="301288"/>
                </a:lnTo>
                <a:cubicBezTo>
                  <a:pt x="250865" y="300454"/>
                  <a:pt x="244852" y="298787"/>
                  <a:pt x="239197" y="296466"/>
                </a:cubicBezTo>
                <a:lnTo>
                  <a:pt x="218361" y="310336"/>
                </a:lnTo>
                <a:cubicBezTo>
                  <a:pt x="212110" y="314504"/>
                  <a:pt x="203835" y="313670"/>
                  <a:pt x="198537" y="308372"/>
                </a:cubicBezTo>
                <a:lnTo>
                  <a:pt x="187107" y="296942"/>
                </a:lnTo>
                <a:cubicBezTo>
                  <a:pt x="181808" y="291644"/>
                  <a:pt x="180975" y="283369"/>
                  <a:pt x="185142" y="277118"/>
                </a:cubicBezTo>
                <a:lnTo>
                  <a:pt x="199013" y="256282"/>
                </a:lnTo>
                <a:cubicBezTo>
                  <a:pt x="197882" y="253484"/>
                  <a:pt x="196870" y="250567"/>
                  <a:pt x="196036" y="247531"/>
                </a:cubicBezTo>
                <a:cubicBezTo>
                  <a:pt x="195203" y="244495"/>
                  <a:pt x="194667" y="241459"/>
                  <a:pt x="194250" y="238482"/>
                </a:cubicBezTo>
                <a:lnTo>
                  <a:pt x="171807" y="227409"/>
                </a:lnTo>
                <a:cubicBezTo>
                  <a:pt x="165080" y="224076"/>
                  <a:pt x="161687" y="216456"/>
                  <a:pt x="163592" y="209252"/>
                </a:cubicBezTo>
                <a:lnTo>
                  <a:pt x="167759" y="193655"/>
                </a:lnTo>
                <a:cubicBezTo>
                  <a:pt x="169724" y="186452"/>
                  <a:pt x="176451" y="181570"/>
                  <a:pt x="183952" y="182047"/>
                </a:cubicBezTo>
                <a:lnTo>
                  <a:pt x="208895" y="183654"/>
                </a:lnTo>
                <a:cubicBezTo>
                  <a:pt x="212646" y="178832"/>
                  <a:pt x="216991" y="174367"/>
                  <a:pt x="221932" y="170557"/>
                </a:cubicBezTo>
                <a:lnTo>
                  <a:pt x="220325" y="145673"/>
                </a:lnTo>
                <a:cubicBezTo>
                  <a:pt x="219849" y="138172"/>
                  <a:pt x="224730" y="131385"/>
                  <a:pt x="231934" y="129480"/>
                </a:cubicBezTo>
                <a:lnTo>
                  <a:pt x="247531" y="125313"/>
                </a:lnTo>
                <a:close/>
                <a:moveTo>
                  <a:pt x="266938" y="202406"/>
                </a:moveTo>
                <a:cubicBezTo>
                  <a:pt x="252481" y="202423"/>
                  <a:pt x="240758" y="214173"/>
                  <a:pt x="240774" y="228630"/>
                </a:cubicBezTo>
                <a:cubicBezTo>
                  <a:pt x="240791" y="243086"/>
                  <a:pt x="252541" y="254810"/>
                  <a:pt x="266998" y="254794"/>
                </a:cubicBezTo>
                <a:cubicBezTo>
                  <a:pt x="281454" y="254777"/>
                  <a:pt x="293178" y="243027"/>
                  <a:pt x="293162" y="228570"/>
                </a:cubicBezTo>
                <a:cubicBezTo>
                  <a:pt x="293145" y="214114"/>
                  <a:pt x="281395" y="202390"/>
                  <a:pt x="266938" y="202406"/>
                </a:cubicBezTo>
                <a:close/>
                <a:moveTo>
                  <a:pt x="133886" y="-27087"/>
                </a:moveTo>
                <a:lnTo>
                  <a:pt x="149483" y="-22920"/>
                </a:lnTo>
                <a:cubicBezTo>
                  <a:pt x="156686" y="-20955"/>
                  <a:pt x="161568" y="-14168"/>
                  <a:pt x="161092" y="-6727"/>
                </a:cubicBezTo>
                <a:lnTo>
                  <a:pt x="159484" y="18157"/>
                </a:lnTo>
                <a:cubicBezTo>
                  <a:pt x="164425" y="21967"/>
                  <a:pt x="168771" y="26372"/>
                  <a:pt x="172522" y="31254"/>
                </a:cubicBezTo>
                <a:lnTo>
                  <a:pt x="197525" y="29647"/>
                </a:lnTo>
                <a:cubicBezTo>
                  <a:pt x="204966" y="29170"/>
                  <a:pt x="211753" y="34052"/>
                  <a:pt x="213717" y="41255"/>
                </a:cubicBezTo>
                <a:lnTo>
                  <a:pt x="217884" y="56852"/>
                </a:lnTo>
                <a:cubicBezTo>
                  <a:pt x="219789" y="64056"/>
                  <a:pt x="216396" y="71676"/>
                  <a:pt x="209669" y="75009"/>
                </a:cubicBezTo>
                <a:lnTo>
                  <a:pt x="187226" y="86082"/>
                </a:lnTo>
                <a:cubicBezTo>
                  <a:pt x="186809" y="89118"/>
                  <a:pt x="186214" y="92154"/>
                  <a:pt x="185440" y="95131"/>
                </a:cubicBezTo>
                <a:cubicBezTo>
                  <a:pt x="184666" y="98108"/>
                  <a:pt x="183594" y="101084"/>
                  <a:pt x="182463" y="103882"/>
                </a:cubicBezTo>
                <a:lnTo>
                  <a:pt x="196334" y="124718"/>
                </a:lnTo>
                <a:cubicBezTo>
                  <a:pt x="200501" y="130969"/>
                  <a:pt x="199668" y="139244"/>
                  <a:pt x="194370" y="144542"/>
                </a:cubicBezTo>
                <a:lnTo>
                  <a:pt x="182940" y="155972"/>
                </a:lnTo>
                <a:cubicBezTo>
                  <a:pt x="177641" y="161270"/>
                  <a:pt x="169366" y="162104"/>
                  <a:pt x="163116" y="157936"/>
                </a:cubicBezTo>
                <a:lnTo>
                  <a:pt x="142280" y="144066"/>
                </a:lnTo>
                <a:cubicBezTo>
                  <a:pt x="136624" y="146387"/>
                  <a:pt x="130612" y="148054"/>
                  <a:pt x="124480" y="148888"/>
                </a:cubicBezTo>
                <a:lnTo>
                  <a:pt x="113407" y="171271"/>
                </a:lnTo>
                <a:cubicBezTo>
                  <a:pt x="110073" y="177998"/>
                  <a:pt x="102453" y="181392"/>
                  <a:pt x="95250" y="179487"/>
                </a:cubicBezTo>
                <a:lnTo>
                  <a:pt x="79653" y="175320"/>
                </a:lnTo>
                <a:cubicBezTo>
                  <a:pt x="72390" y="173355"/>
                  <a:pt x="67568" y="166568"/>
                  <a:pt x="68044" y="159127"/>
                </a:cubicBezTo>
                <a:lnTo>
                  <a:pt x="69652" y="134183"/>
                </a:lnTo>
                <a:cubicBezTo>
                  <a:pt x="64710" y="130373"/>
                  <a:pt x="60365" y="125968"/>
                  <a:pt x="56614" y="121087"/>
                </a:cubicBezTo>
                <a:lnTo>
                  <a:pt x="31611" y="122694"/>
                </a:lnTo>
                <a:cubicBezTo>
                  <a:pt x="24170" y="123170"/>
                  <a:pt x="17383" y="118289"/>
                  <a:pt x="15419" y="111085"/>
                </a:cubicBezTo>
                <a:lnTo>
                  <a:pt x="11251" y="95488"/>
                </a:lnTo>
                <a:cubicBezTo>
                  <a:pt x="9346" y="88285"/>
                  <a:pt x="12740" y="80665"/>
                  <a:pt x="19467" y="77331"/>
                </a:cubicBezTo>
                <a:lnTo>
                  <a:pt x="41910" y="66258"/>
                </a:lnTo>
                <a:cubicBezTo>
                  <a:pt x="42327" y="63222"/>
                  <a:pt x="42922" y="60246"/>
                  <a:pt x="43696" y="57210"/>
                </a:cubicBezTo>
                <a:cubicBezTo>
                  <a:pt x="44529" y="54173"/>
                  <a:pt x="45482" y="51256"/>
                  <a:pt x="46673" y="48458"/>
                </a:cubicBezTo>
                <a:lnTo>
                  <a:pt x="32802" y="27682"/>
                </a:lnTo>
                <a:cubicBezTo>
                  <a:pt x="28635" y="21431"/>
                  <a:pt x="29468" y="13156"/>
                  <a:pt x="34766" y="7858"/>
                </a:cubicBezTo>
                <a:lnTo>
                  <a:pt x="46196" y="-3572"/>
                </a:lnTo>
                <a:cubicBezTo>
                  <a:pt x="51495" y="-8870"/>
                  <a:pt x="59769" y="-9704"/>
                  <a:pt x="66020" y="-5536"/>
                </a:cubicBezTo>
                <a:lnTo>
                  <a:pt x="86856" y="8334"/>
                </a:lnTo>
                <a:cubicBezTo>
                  <a:pt x="92512" y="6013"/>
                  <a:pt x="98524" y="4346"/>
                  <a:pt x="104656" y="3512"/>
                </a:cubicBezTo>
                <a:lnTo>
                  <a:pt x="115729" y="-18871"/>
                </a:lnTo>
                <a:cubicBezTo>
                  <a:pt x="119062" y="-25598"/>
                  <a:pt x="126623" y="-28992"/>
                  <a:pt x="133886" y="-27087"/>
                </a:cubicBezTo>
                <a:close/>
                <a:moveTo>
                  <a:pt x="114538" y="50006"/>
                </a:moveTo>
                <a:cubicBezTo>
                  <a:pt x="100081" y="50006"/>
                  <a:pt x="88344" y="61743"/>
                  <a:pt x="88344" y="76200"/>
                </a:cubicBezTo>
                <a:cubicBezTo>
                  <a:pt x="88344" y="90657"/>
                  <a:pt x="100081" y="102394"/>
                  <a:pt x="114538" y="102394"/>
                </a:cubicBezTo>
                <a:cubicBezTo>
                  <a:pt x="128995" y="102394"/>
                  <a:pt x="140732" y="90657"/>
                  <a:pt x="140732" y="76200"/>
                </a:cubicBezTo>
                <a:cubicBezTo>
                  <a:pt x="140732" y="61743"/>
                  <a:pt x="128995" y="50006"/>
                  <a:pt x="114538" y="50006"/>
                </a:cubicBezTo>
                <a:close/>
              </a:path>
            </a:pathLst>
          </a:custGeom>
          <a:solidFill>
            <a:srgbClr val="FFFFFF"/>
          </a:solidFill>
        </p:spPr>
        <p:txBody>
          <a:bodyPr/>
          <a:lstStyle/>
          <a:p>
            <a:endParaRPr lang="zh-CN" altLang="en-US" dirty="0"/>
          </a:p>
        </p:txBody>
      </p:sp>
      <p:sp>
        <p:nvSpPr>
          <p:cNvPr id="17" name="Text 13"/>
          <p:cNvSpPr/>
          <p:nvPr/>
        </p:nvSpPr>
        <p:spPr>
          <a:xfrm>
            <a:off x="1429488" y="2384548"/>
            <a:ext cx="10385958" cy="1365250"/>
          </a:xfrm>
          <a:prstGeom prst="rect">
            <a:avLst/>
          </a:prstGeom>
          <a:noFill/>
        </p:spPr>
        <p:txBody>
          <a:bodyPr wrap="square" lIns="0" tIns="0" rIns="0" bIns="0" rtlCol="0" anchor="ctr"/>
          <a:lstStyle/>
          <a:p>
            <a:pPr indent="0">
              <a:lnSpc>
                <a:spcPct val="150000"/>
              </a:lnSpc>
              <a:buNone/>
            </a:pPr>
            <a:endParaRPr lang="en-US" sz="2800" dirty="0">
              <a:solidFill>
                <a:srgbClr val="4472C4">
                  <a:lumMod val="75000"/>
                </a:srgbClr>
              </a:solidFill>
              <a:latin typeface="黑体" panose="02010609060101010101" pitchFamily="49" charset="-122"/>
              <a:ea typeface="黑体" panose="02010609060101010101" pitchFamily="49" charset="-122"/>
              <a:cs typeface="Arial" panose="020B0604020202090204" pitchFamily="34" charset="0"/>
            </a:endParaRPr>
          </a:p>
        </p:txBody>
      </p:sp>
      <p:sp>
        <p:nvSpPr>
          <p:cNvPr id="19" name="文本框 18"/>
          <p:cNvSpPr txBox="1"/>
          <p:nvPr/>
        </p:nvSpPr>
        <p:spPr>
          <a:xfrm>
            <a:off x="1385244" y="3489468"/>
            <a:ext cx="4647144" cy="2953385"/>
          </a:xfrm>
          <a:prstGeom prst="rect">
            <a:avLst/>
          </a:prstGeom>
          <a:noFill/>
        </p:spPr>
        <p:txBody>
          <a:bodyPr wrap="square">
            <a:spAutoFit/>
          </a:bodyPr>
          <a:lstStyle/>
          <a:p>
            <a:pPr>
              <a:lnSpc>
                <a:spcPct val="150000"/>
              </a:lnSpc>
            </a:pPr>
            <a:r>
              <a:rPr lang="zh-CN" altLang="en-US" sz="2800" dirty="0">
                <a:solidFill>
                  <a:srgbClr val="4472C4">
                    <a:lumMod val="75000"/>
                  </a:srgbClr>
                </a:solidFill>
                <a:latin typeface="微软雅黑" charset="0"/>
                <a:ea typeface="微软雅黑" charset="0"/>
                <a:cs typeface="微软雅黑" charset="0"/>
              </a:rPr>
              <a:t>实现方式：</a:t>
            </a:r>
            <a:endParaRPr lang="en-US" altLang="zh-CN" sz="2800" dirty="0">
              <a:solidFill>
                <a:srgbClr val="4472C4">
                  <a:lumMod val="75000"/>
                </a:srgbClr>
              </a:solidFill>
              <a:latin typeface="微软雅黑" charset="0"/>
              <a:ea typeface="微软雅黑" charset="0"/>
              <a:cs typeface="微软雅黑" charset="0"/>
            </a:endParaRPr>
          </a:p>
          <a:p>
            <a:pPr>
              <a:lnSpc>
                <a:spcPct val="150000"/>
              </a:lnSpc>
            </a:pPr>
            <a:r>
              <a:rPr lang="zh-CN" altLang="en-US" sz="2400" dirty="0">
                <a:solidFill>
                  <a:srgbClr val="4472C4">
                    <a:lumMod val="75000"/>
                  </a:srgbClr>
                </a:solidFill>
                <a:latin typeface="微软雅黑" charset="0"/>
                <a:ea typeface="微软雅黑" charset="0"/>
                <a:cs typeface="微软雅黑" charset="0"/>
              </a:rPr>
              <a:t>将输入</a:t>
            </a:r>
            <a:r>
              <a:rPr lang="en-US" altLang="zh-CN" sz="2400" dirty="0">
                <a:solidFill>
                  <a:srgbClr val="4472C4">
                    <a:lumMod val="75000"/>
                  </a:srgbClr>
                </a:solidFill>
                <a:latin typeface="微软雅黑" charset="0"/>
                <a:ea typeface="微软雅黑" charset="0"/>
                <a:cs typeface="微软雅黑" charset="0"/>
              </a:rPr>
              <a:t>-</a:t>
            </a:r>
            <a:r>
              <a:rPr lang="zh-CN" altLang="en-US" sz="2400" dirty="0">
                <a:solidFill>
                  <a:srgbClr val="4472C4">
                    <a:lumMod val="75000"/>
                  </a:srgbClr>
                </a:solidFill>
                <a:latin typeface="微软雅黑" charset="0"/>
                <a:ea typeface="微软雅黑" charset="0"/>
                <a:cs typeface="微软雅黑" charset="0"/>
              </a:rPr>
              <a:t>输出样例作为监督信号，通过最小化预测与答案的差异调整参数，让模型掌握特定任务范式。</a:t>
            </a:r>
            <a:endParaRPr lang="zh-CN" altLang="en-US" sz="2400" dirty="0">
              <a:solidFill>
                <a:srgbClr val="4472C4">
                  <a:lumMod val="75000"/>
                </a:srgbClr>
              </a:solidFill>
              <a:latin typeface="微软雅黑" charset="0"/>
              <a:ea typeface="微软雅黑" charset="0"/>
              <a:cs typeface="微软雅黑" charset="0"/>
            </a:endParaRPr>
          </a:p>
        </p:txBody>
      </p:sp>
      <p:sp>
        <p:nvSpPr>
          <p:cNvPr id="21"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2" name="图片 21"/>
          <p:cNvPicPr>
            <a:picLocks noChangeAspect="1"/>
          </p:cNvPicPr>
          <p:nvPr/>
        </p:nvPicPr>
        <p:blipFill>
          <a:blip r:embed="rId3"/>
          <a:stretch>
            <a:fillRect/>
          </a:stretch>
        </p:blipFill>
        <p:spPr>
          <a:xfrm>
            <a:off x="6076632" y="1724771"/>
            <a:ext cx="5842282" cy="43768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animBg="1"/>
      <p:bldP spid="15" grpId="0" animBg="1"/>
      <p:bldP spid="19" grpId="1"/>
      <p:bldP spid="16" grpId="1" animBg="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3632200" cy="646331"/>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监督微调（</a:t>
            </a:r>
            <a:r>
              <a:rPr lang="en-US" altLang="zh-CN" sz="3600" b="1" dirty="0">
                <a:solidFill>
                  <a:schemeClr val="bg1"/>
                </a:solidFill>
                <a:latin typeface="黑体" panose="02010609060101010101" pitchFamily="49" charset="-122"/>
                <a:ea typeface="黑体" panose="02010609060101010101" pitchFamily="49" charset="-122"/>
              </a:rPr>
              <a:t>SFT</a:t>
            </a:r>
            <a:r>
              <a:rPr lang="zh-CN" altLang="en-US" sz="3600" b="1" dirty="0">
                <a:solidFill>
                  <a:schemeClr val="bg1"/>
                </a:solidFill>
                <a:latin typeface="黑体" panose="02010609060101010101" pitchFamily="49" charset="-122"/>
                <a:ea typeface="黑体" panose="02010609060101010101" pitchFamily="49" charset="-122"/>
              </a:rPr>
              <a:t>）</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3" name="灯片编号占位符 1"/>
          <p:cNvSpPr>
            <a:spLocks noGrp="1"/>
          </p:cNvSpPr>
          <p:nvPr>
            <p:ph type="sldNum" sz="quarter" idx="12"/>
          </p:nvPr>
        </p:nvSpPr>
        <p:spPr>
          <a:xfrm>
            <a:off x="8610600" y="6356350"/>
            <a:ext cx="2743200" cy="365125"/>
          </a:xfrm>
        </p:spPr>
        <p:txBody>
          <a:bodyPr/>
          <a:lstStyle/>
          <a:p>
            <a:fld id="{2363ED8F-F657-44B0-8016-55A59B92C3F6}" type="slidenum">
              <a:rPr lang="zh-CN" altLang="en-US" smtClean="0"/>
            </a:fld>
            <a:endParaRPr lang="zh-CN" altLang="en-US"/>
          </a:p>
        </p:txBody>
      </p:sp>
      <p:sp>
        <p:nvSpPr>
          <p:cNvPr id="17" name="Text 13"/>
          <p:cNvSpPr/>
          <p:nvPr/>
        </p:nvSpPr>
        <p:spPr>
          <a:xfrm>
            <a:off x="1429488" y="2384548"/>
            <a:ext cx="10385958" cy="1365250"/>
          </a:xfrm>
          <a:prstGeom prst="rect">
            <a:avLst/>
          </a:prstGeom>
          <a:noFill/>
        </p:spPr>
        <p:txBody>
          <a:bodyPr wrap="square" lIns="0" tIns="0" rIns="0" bIns="0" rtlCol="0" anchor="ctr"/>
          <a:lstStyle/>
          <a:p>
            <a:pPr indent="0">
              <a:lnSpc>
                <a:spcPct val="150000"/>
              </a:lnSpc>
              <a:buNone/>
            </a:pPr>
            <a:endParaRPr lang="en-US" sz="2800" dirty="0">
              <a:solidFill>
                <a:srgbClr val="4472C4">
                  <a:lumMod val="75000"/>
                </a:srgbClr>
              </a:solidFill>
              <a:latin typeface="黑体" panose="02010609060101010101" pitchFamily="49" charset="-122"/>
              <a:ea typeface="黑体" panose="02010609060101010101" pitchFamily="49" charset="-122"/>
              <a:cs typeface="Arial" panose="020B0604020202090204" pitchFamily="34" charset="0"/>
            </a:endParaRPr>
          </a:p>
        </p:txBody>
      </p:sp>
      <p:sp>
        <p:nvSpPr>
          <p:cNvPr id="19" name="文本框 18"/>
          <p:cNvSpPr txBox="1"/>
          <p:nvPr/>
        </p:nvSpPr>
        <p:spPr>
          <a:xfrm>
            <a:off x="480369" y="1260118"/>
            <a:ext cx="5615632" cy="3507740"/>
          </a:xfrm>
          <a:prstGeom prst="rect">
            <a:avLst/>
          </a:prstGeom>
          <a:noFill/>
        </p:spPr>
        <p:txBody>
          <a:bodyPr wrap="square">
            <a:spAutoFit/>
          </a:bodyPr>
          <a:lstStyle/>
          <a:p>
            <a:pPr>
              <a:lnSpc>
                <a:spcPct val="150000"/>
              </a:lnSpc>
            </a:pPr>
            <a:r>
              <a:rPr lang="zh-CN" altLang="en-US" sz="2800" dirty="0">
                <a:solidFill>
                  <a:srgbClr val="4472C4">
                    <a:lumMod val="75000"/>
                  </a:srgbClr>
                </a:solidFill>
                <a:latin typeface="微软雅黑" charset="0"/>
                <a:ea typeface="微软雅黑" charset="0"/>
                <a:cs typeface="微软雅黑" charset="0"/>
              </a:rPr>
              <a:t>存在的不足：</a:t>
            </a:r>
            <a:endParaRPr lang="en-US" altLang="zh-CN" sz="2800" dirty="0">
              <a:solidFill>
                <a:srgbClr val="4472C4">
                  <a:lumMod val="75000"/>
                </a:srgbClr>
              </a:solidFill>
              <a:latin typeface="微软雅黑" charset="0"/>
              <a:ea typeface="微软雅黑" charset="0"/>
              <a:cs typeface="微软雅黑" charset="0"/>
            </a:endParaRPr>
          </a:p>
          <a:p>
            <a:pPr marL="342900" indent="-342900">
              <a:lnSpc>
                <a:spcPct val="150000"/>
              </a:lnSpc>
              <a:buFont typeface="Wingdings" panose="05000000000000000000" pitchFamily="2" charset="2"/>
              <a:buChar char="l"/>
            </a:pPr>
            <a:r>
              <a:rPr lang="zh-CN" altLang="en-US" sz="2400" dirty="0">
                <a:solidFill>
                  <a:srgbClr val="4472C4">
                    <a:lumMod val="75000"/>
                  </a:srgbClr>
                </a:solidFill>
                <a:latin typeface="微软雅黑" charset="0"/>
                <a:ea typeface="微软雅黑" charset="0"/>
                <a:cs typeface="微软雅黑" charset="0"/>
              </a:rPr>
              <a:t>无法优化“偏好”问题</a:t>
            </a:r>
            <a:endParaRPr lang="en-US" altLang="zh-CN" sz="2400" dirty="0">
              <a:solidFill>
                <a:srgbClr val="4472C4">
                  <a:lumMod val="75000"/>
                </a:srgbClr>
              </a:solidFill>
              <a:latin typeface="微软雅黑" charset="0"/>
              <a:ea typeface="微软雅黑" charset="0"/>
              <a:cs typeface="微软雅黑" charset="0"/>
            </a:endParaRPr>
          </a:p>
          <a:p>
            <a:pPr marL="342900" indent="-342900">
              <a:lnSpc>
                <a:spcPct val="150000"/>
              </a:lnSpc>
              <a:buFont typeface="Wingdings" panose="05000000000000000000" pitchFamily="2" charset="2"/>
              <a:buChar char="l"/>
            </a:pPr>
            <a:endParaRPr lang="en-US" altLang="zh-CN" sz="2400" dirty="0">
              <a:solidFill>
                <a:srgbClr val="4472C4">
                  <a:lumMod val="75000"/>
                </a:srgbClr>
              </a:solidFill>
              <a:latin typeface="微软雅黑" charset="0"/>
              <a:ea typeface="微软雅黑" charset="0"/>
              <a:cs typeface="微软雅黑" charset="0"/>
            </a:endParaRPr>
          </a:p>
          <a:p>
            <a:pPr marL="342900" indent="-342900">
              <a:lnSpc>
                <a:spcPct val="150000"/>
              </a:lnSpc>
              <a:buFont typeface="Wingdings" panose="05000000000000000000" pitchFamily="2" charset="2"/>
              <a:buChar char="l"/>
            </a:pPr>
            <a:r>
              <a:rPr lang="zh-CN" altLang="en-US" sz="2400" dirty="0">
                <a:solidFill>
                  <a:srgbClr val="4472C4">
                    <a:lumMod val="75000"/>
                  </a:srgbClr>
                </a:solidFill>
                <a:latin typeface="微软雅黑" charset="0"/>
                <a:ea typeface="微软雅黑" charset="0"/>
                <a:cs typeface="微软雅黑" charset="0"/>
              </a:rPr>
              <a:t>对数据规模和质量存在高度依赖</a:t>
            </a:r>
            <a:endParaRPr lang="en-US" altLang="zh-CN" sz="2400" dirty="0">
              <a:solidFill>
                <a:srgbClr val="4472C4">
                  <a:lumMod val="75000"/>
                </a:srgbClr>
              </a:solidFill>
              <a:latin typeface="微软雅黑" charset="0"/>
              <a:ea typeface="微软雅黑" charset="0"/>
              <a:cs typeface="微软雅黑" charset="0"/>
            </a:endParaRPr>
          </a:p>
          <a:p>
            <a:pPr>
              <a:lnSpc>
                <a:spcPct val="150000"/>
              </a:lnSpc>
            </a:pPr>
            <a:endParaRPr lang="en-US" altLang="zh-CN" sz="2400" dirty="0">
              <a:solidFill>
                <a:srgbClr val="4472C4">
                  <a:lumMod val="75000"/>
                </a:srgbClr>
              </a:solidFill>
              <a:latin typeface="微软雅黑" charset="0"/>
              <a:ea typeface="微软雅黑" charset="0"/>
              <a:cs typeface="微软雅黑" charset="0"/>
            </a:endParaRPr>
          </a:p>
          <a:p>
            <a:pPr marL="342900" indent="-342900">
              <a:lnSpc>
                <a:spcPct val="150000"/>
              </a:lnSpc>
              <a:buFont typeface="Wingdings" panose="05000000000000000000" pitchFamily="2" charset="2"/>
              <a:buChar char="l"/>
            </a:pPr>
            <a:r>
              <a:rPr lang="zh-CN" altLang="en-US" sz="2400" dirty="0">
                <a:solidFill>
                  <a:srgbClr val="4472C4">
                    <a:lumMod val="75000"/>
                  </a:srgbClr>
                </a:solidFill>
                <a:latin typeface="微软雅黑" charset="0"/>
                <a:ea typeface="微软雅黑" charset="0"/>
                <a:cs typeface="微软雅黑" charset="0"/>
              </a:rPr>
              <a:t>全参数微调成本极高</a:t>
            </a:r>
            <a:endParaRPr lang="zh-CN" altLang="en-US" sz="2400" dirty="0">
              <a:solidFill>
                <a:srgbClr val="4472C4">
                  <a:lumMod val="75000"/>
                </a:srgbClr>
              </a:solidFill>
              <a:latin typeface="微软雅黑" charset="0"/>
              <a:ea typeface="微软雅黑" charset="0"/>
              <a:cs typeface="微软雅黑" charset="0"/>
            </a:endParaRPr>
          </a:p>
        </p:txBody>
      </p:sp>
      <p:sp>
        <p:nvSpPr>
          <p:cNvPr id="21"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文本框 1"/>
          <p:cNvSpPr txBox="1"/>
          <p:nvPr/>
        </p:nvSpPr>
        <p:spPr>
          <a:xfrm>
            <a:off x="5686425" y="976923"/>
            <a:ext cx="5848350" cy="5815965"/>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CN" sz="2400" b="1" dirty="0">
                <a:solidFill>
                  <a:srgbClr val="4472C4">
                    <a:lumMod val="75000"/>
                  </a:srgbClr>
                </a:solidFill>
                <a:latin typeface="微软雅黑" charset="0"/>
                <a:ea typeface="微软雅黑" charset="0"/>
                <a:cs typeface="微软雅黑" charset="0"/>
              </a:rPr>
              <a:t>DPO</a:t>
            </a:r>
            <a:r>
              <a:rPr lang="zh-CN" altLang="en-US" sz="2400" b="1" dirty="0">
                <a:solidFill>
                  <a:srgbClr val="4472C4">
                    <a:lumMod val="75000"/>
                  </a:srgbClr>
                </a:solidFill>
                <a:latin typeface="微软雅黑" charset="0"/>
                <a:ea typeface="微软雅黑" charset="0"/>
                <a:cs typeface="微软雅黑" charset="0"/>
              </a:rPr>
              <a:t>：</a:t>
            </a:r>
            <a:r>
              <a:rPr lang="zh-CN" altLang="en-US" sz="2400" dirty="0">
                <a:solidFill>
                  <a:srgbClr val="4472C4">
                    <a:lumMod val="75000"/>
                  </a:srgbClr>
                </a:solidFill>
                <a:latin typeface="微软雅黑" charset="0"/>
                <a:ea typeface="微软雅黑" charset="0"/>
                <a:cs typeface="微软雅黑" charset="0"/>
              </a:rPr>
              <a:t>利用存在标注的偏好数据对直接进行训练</a:t>
            </a:r>
            <a:endParaRPr lang="en-US" altLang="zh-CN" sz="2400" dirty="0">
              <a:solidFill>
                <a:srgbClr val="4472C4">
                  <a:lumMod val="75000"/>
                </a:srgbClr>
              </a:solidFill>
              <a:latin typeface="微软雅黑" charset="0"/>
              <a:ea typeface="微软雅黑" charset="0"/>
              <a:cs typeface="微软雅黑" charset="0"/>
            </a:endParaRPr>
          </a:p>
          <a:p>
            <a:pPr marL="342900" indent="-342900">
              <a:lnSpc>
                <a:spcPct val="150000"/>
              </a:lnSpc>
              <a:buFont typeface="Wingdings" panose="05000000000000000000" pitchFamily="2" charset="2"/>
              <a:buChar char="ü"/>
            </a:pPr>
            <a:r>
              <a:rPr lang="en-US" altLang="zh-CN" sz="2400" b="1" dirty="0">
                <a:solidFill>
                  <a:srgbClr val="4472C4">
                    <a:lumMod val="75000"/>
                  </a:srgbClr>
                </a:solidFill>
                <a:latin typeface="微软雅黑" charset="0"/>
                <a:ea typeface="微软雅黑" charset="0"/>
                <a:cs typeface="微软雅黑" charset="0"/>
              </a:rPr>
              <a:t>GRPO</a:t>
            </a:r>
            <a:r>
              <a:rPr lang="zh-CN" altLang="en-US" sz="2400" b="1" dirty="0">
                <a:solidFill>
                  <a:srgbClr val="4472C4">
                    <a:lumMod val="75000"/>
                  </a:srgbClr>
                </a:solidFill>
                <a:latin typeface="微软雅黑" charset="0"/>
                <a:ea typeface="微软雅黑" charset="0"/>
                <a:cs typeface="微软雅黑" charset="0"/>
              </a:rPr>
              <a:t>：</a:t>
            </a:r>
            <a:r>
              <a:rPr lang="zh-CN" altLang="en-US" sz="2400" dirty="0">
                <a:solidFill>
                  <a:srgbClr val="4472C4">
                    <a:lumMod val="75000"/>
                  </a:srgbClr>
                </a:solidFill>
                <a:latin typeface="微软雅黑" charset="0"/>
                <a:ea typeface="微软雅黑" charset="0"/>
                <a:cs typeface="微软雅黑" charset="0"/>
              </a:rPr>
              <a:t>基于</a:t>
            </a:r>
            <a:r>
              <a:rPr lang="en-US" altLang="zh-CN" sz="2400" dirty="0">
                <a:solidFill>
                  <a:srgbClr val="4472C4">
                    <a:lumMod val="75000"/>
                  </a:srgbClr>
                </a:solidFill>
                <a:latin typeface="微软雅黑" charset="0"/>
                <a:ea typeface="微软雅黑" charset="0"/>
                <a:cs typeface="微软雅黑" charset="0"/>
              </a:rPr>
              <a:t>DPO</a:t>
            </a:r>
            <a:r>
              <a:rPr lang="zh-CN" altLang="en-US" sz="2400" dirty="0">
                <a:solidFill>
                  <a:srgbClr val="4472C4">
                    <a:lumMod val="75000"/>
                  </a:srgbClr>
                </a:solidFill>
                <a:latin typeface="微软雅黑" charset="0"/>
                <a:ea typeface="微软雅黑" charset="0"/>
                <a:cs typeface="微软雅黑" charset="0"/>
              </a:rPr>
              <a:t>思想利用奖励模型实现“自驱动”优化，降低对人工标注数据对的依赖</a:t>
            </a:r>
            <a:endParaRPr lang="en-US" altLang="zh-CN" sz="2400" dirty="0">
              <a:solidFill>
                <a:srgbClr val="4472C4">
                  <a:lumMod val="75000"/>
                </a:srgbClr>
              </a:solidFill>
              <a:latin typeface="微软雅黑" charset="0"/>
              <a:ea typeface="微软雅黑" charset="0"/>
              <a:cs typeface="微软雅黑" charset="0"/>
            </a:endParaRPr>
          </a:p>
          <a:p>
            <a:endParaRPr lang="en-US" altLang="zh-CN" sz="2400" dirty="0">
              <a:solidFill>
                <a:srgbClr val="4472C4">
                  <a:lumMod val="75000"/>
                </a:srgbClr>
              </a:solidFill>
              <a:latin typeface="微软雅黑" charset="0"/>
              <a:ea typeface="微软雅黑" charset="0"/>
              <a:cs typeface="微软雅黑" charset="0"/>
            </a:endParaRPr>
          </a:p>
          <a:p>
            <a:pPr marL="342900" indent="-342900">
              <a:lnSpc>
                <a:spcPct val="150000"/>
              </a:lnSpc>
              <a:buFont typeface="Wingdings" panose="05000000000000000000" pitchFamily="2" charset="2"/>
              <a:buChar char="ü"/>
            </a:pPr>
            <a:r>
              <a:rPr lang="en-US" altLang="zh-CN" sz="2400" b="1" dirty="0" err="1">
                <a:solidFill>
                  <a:srgbClr val="4472C4">
                    <a:lumMod val="75000"/>
                  </a:srgbClr>
                </a:solidFill>
                <a:latin typeface="微软雅黑" charset="0"/>
                <a:ea typeface="微软雅黑" charset="0"/>
                <a:cs typeface="微软雅黑" charset="0"/>
              </a:rPr>
              <a:t>LoRA</a:t>
            </a:r>
            <a:r>
              <a:rPr lang="zh-CN" altLang="en-US" sz="2400" b="1" dirty="0">
                <a:solidFill>
                  <a:srgbClr val="4472C4">
                    <a:lumMod val="75000"/>
                  </a:srgbClr>
                </a:solidFill>
                <a:latin typeface="微软雅黑" charset="0"/>
                <a:ea typeface="微软雅黑" charset="0"/>
                <a:cs typeface="微软雅黑" charset="0"/>
              </a:rPr>
              <a:t>：</a:t>
            </a:r>
            <a:r>
              <a:rPr lang="zh-CN" altLang="en-US" sz="2400" dirty="0">
                <a:solidFill>
                  <a:srgbClr val="4472C4">
                    <a:lumMod val="75000"/>
                  </a:srgbClr>
                </a:solidFill>
                <a:latin typeface="微软雅黑" charset="0"/>
                <a:ea typeface="微软雅黑" charset="0"/>
                <a:cs typeface="微软雅黑" charset="0"/>
              </a:rPr>
              <a:t>降低对计算资源的依赖，实现快速微调和优化</a:t>
            </a:r>
            <a:endParaRPr lang="en-US" altLang="zh-CN" sz="2400" dirty="0">
              <a:solidFill>
                <a:srgbClr val="4472C4">
                  <a:lumMod val="75000"/>
                </a:srgbClr>
              </a:solidFill>
              <a:latin typeface="微软雅黑" charset="0"/>
              <a:ea typeface="微软雅黑" charset="0"/>
              <a:cs typeface="微软雅黑" charset="0"/>
            </a:endParaRPr>
          </a:p>
          <a:p>
            <a:endParaRPr lang="en-US" altLang="zh-CN" sz="2400" dirty="0">
              <a:solidFill>
                <a:srgbClr val="4472C4">
                  <a:lumMod val="75000"/>
                </a:srgbClr>
              </a:solidFill>
              <a:latin typeface="微软雅黑" charset="0"/>
              <a:ea typeface="微软雅黑" charset="0"/>
              <a:cs typeface="微软雅黑" charset="0"/>
            </a:endParaRPr>
          </a:p>
          <a:p>
            <a:pPr marL="342900" indent="-342900">
              <a:lnSpc>
                <a:spcPct val="150000"/>
              </a:lnSpc>
              <a:buFont typeface="Wingdings" panose="05000000000000000000" pitchFamily="2" charset="2"/>
              <a:buChar char="ü"/>
            </a:pPr>
            <a:r>
              <a:rPr lang="en-US" altLang="zh-CN" sz="2400" b="1" dirty="0">
                <a:solidFill>
                  <a:srgbClr val="4472C4">
                    <a:lumMod val="75000"/>
                  </a:srgbClr>
                </a:solidFill>
                <a:latin typeface="微软雅黑" charset="0"/>
                <a:ea typeface="微软雅黑" charset="0"/>
                <a:cs typeface="微软雅黑" charset="0"/>
              </a:rPr>
              <a:t>ORPO</a:t>
            </a:r>
            <a:r>
              <a:rPr lang="zh-CN" altLang="en-US" sz="2400" b="1" dirty="0">
                <a:solidFill>
                  <a:srgbClr val="4472C4">
                    <a:lumMod val="75000"/>
                  </a:srgbClr>
                </a:solidFill>
                <a:latin typeface="微软雅黑" charset="0"/>
                <a:ea typeface="微软雅黑" charset="0"/>
                <a:cs typeface="微软雅黑" charset="0"/>
              </a:rPr>
              <a:t>：</a:t>
            </a:r>
            <a:r>
              <a:rPr lang="zh-CN" altLang="en-US" sz="2400" dirty="0">
                <a:solidFill>
                  <a:srgbClr val="4472C4">
                    <a:lumMod val="75000"/>
                  </a:srgbClr>
                </a:solidFill>
                <a:latin typeface="微软雅黑" charset="0"/>
                <a:ea typeface="微软雅黑" charset="0"/>
                <a:cs typeface="微软雅黑" charset="0"/>
              </a:rPr>
              <a:t>旨在将</a:t>
            </a:r>
            <a:r>
              <a:rPr lang="en-US" altLang="zh-CN" sz="2400" dirty="0">
                <a:solidFill>
                  <a:srgbClr val="4472C4">
                    <a:lumMod val="75000"/>
                  </a:srgbClr>
                </a:solidFill>
                <a:latin typeface="微软雅黑" charset="0"/>
                <a:ea typeface="微软雅黑" charset="0"/>
                <a:cs typeface="微软雅黑" charset="0"/>
              </a:rPr>
              <a:t>SFT</a:t>
            </a:r>
            <a:r>
              <a:rPr lang="zh-CN" altLang="en-US" sz="2400" dirty="0">
                <a:solidFill>
                  <a:srgbClr val="4472C4">
                    <a:lumMod val="75000"/>
                  </a:srgbClr>
                </a:solidFill>
                <a:latin typeface="微软雅黑" charset="0"/>
                <a:ea typeface="微软雅黑" charset="0"/>
                <a:cs typeface="微软雅黑" charset="0"/>
              </a:rPr>
              <a:t>和偏好学习融合到一个统一的训练阶段</a:t>
            </a:r>
            <a:endParaRPr lang="en-US" altLang="zh-CN" sz="2400" dirty="0">
              <a:solidFill>
                <a:srgbClr val="4472C4">
                  <a:lumMod val="75000"/>
                </a:srgbClr>
              </a:solidFill>
              <a:latin typeface="微软雅黑" charset="0"/>
              <a:ea typeface="微软雅黑" charset="0"/>
              <a:cs typeface="微软雅黑" charset="0"/>
            </a:endParaRPr>
          </a:p>
        </p:txBody>
      </p:sp>
      <p:sp>
        <p:nvSpPr>
          <p:cNvPr id="11" name="箭头: 右 10"/>
          <p:cNvSpPr/>
          <p:nvPr/>
        </p:nvSpPr>
        <p:spPr>
          <a:xfrm>
            <a:off x="4427346" y="1910636"/>
            <a:ext cx="1106680" cy="686944"/>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p:cNvSpPr/>
          <p:nvPr/>
        </p:nvSpPr>
        <p:spPr>
          <a:xfrm>
            <a:off x="4427346" y="4117998"/>
            <a:ext cx="1106680" cy="686944"/>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 grpId="0"/>
      <p:bldP spid="11" grpId="1" animBg="1"/>
      <p:bldP spid="18" grpId="1" animBg="1"/>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525"/>
            <a:ext cx="1101090" cy="1101090"/>
          </a:xfrm>
          <a:prstGeom prst="rect">
            <a:avLst/>
          </a:prstGeom>
        </p:spPr>
      </p:pic>
      <p:sp>
        <p:nvSpPr>
          <p:cNvPr id="3" name="标题 3"/>
          <p:cNvSpPr txBox="1"/>
          <p:nvPr/>
        </p:nvSpPr>
        <p:spPr>
          <a:xfrm>
            <a:off x="429856" y="2358548"/>
            <a:ext cx="11315578" cy="21407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ts val="6000"/>
              </a:lnSpc>
              <a:spcBef>
                <a:spcPts val="800"/>
              </a:spcBef>
            </a:pPr>
            <a:r>
              <a:rPr lang="zh-CN" altLang="en-US" b="1" dirty="0">
                <a:solidFill>
                  <a:schemeClr val="accent1">
                    <a:lumMod val="75000"/>
                  </a:schemeClr>
                </a:solidFill>
                <a:latin typeface="微软雅黑" charset="-122"/>
                <a:ea typeface="微软雅黑" charset="-122"/>
                <a:cs typeface="+mn-cs"/>
              </a:rPr>
              <a:t>二</a:t>
            </a:r>
            <a:r>
              <a:rPr lang="en-US" altLang="zh-CN" b="1" dirty="0">
                <a:solidFill>
                  <a:schemeClr val="accent1">
                    <a:lumMod val="75000"/>
                  </a:schemeClr>
                </a:solidFill>
                <a:latin typeface="微软雅黑" charset="-122"/>
                <a:ea typeface="微软雅黑" charset="-122"/>
                <a:cs typeface="+mn-cs"/>
              </a:rPr>
              <a:t>、</a:t>
            </a:r>
            <a:r>
              <a:rPr lang="zh-CN" altLang="en-US" b="1" dirty="0">
                <a:solidFill>
                  <a:schemeClr val="accent1">
                    <a:lumMod val="75000"/>
                  </a:schemeClr>
                </a:solidFill>
                <a:latin typeface="微软雅黑" charset="-122"/>
                <a:ea typeface="微软雅黑" charset="-122"/>
                <a:cs typeface="+mn-cs"/>
              </a:rPr>
              <a:t>偏好对齐类直接优化</a:t>
            </a:r>
            <a:endParaRPr lang="zh-CN" altLang="en-US" b="1" dirty="0">
              <a:solidFill>
                <a:schemeClr val="accent1">
                  <a:lumMod val="75000"/>
                </a:schemeClr>
              </a:solidFill>
              <a:latin typeface="微软雅黑" charset="-122"/>
              <a:ea typeface="微软雅黑"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16941"/>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8" y="-9525"/>
            <a:ext cx="5171748" cy="645160"/>
          </a:xfrm>
          <a:prstGeom prst="rect">
            <a:avLst/>
          </a:prstGeom>
          <a:noFill/>
        </p:spPr>
        <p:txBody>
          <a:bodyPr wrap="square" lIns="91440" tIns="45720" rIns="91440" bIns="45720">
            <a:spAutoFit/>
          </a:bodyPr>
          <a:lstStyle/>
          <a:p>
            <a:r>
              <a:rPr lang="zh-CN" altLang="en-US" sz="3600" b="1" dirty="0">
                <a:solidFill>
                  <a:schemeClr val="bg1"/>
                </a:solidFill>
                <a:latin typeface="黑体" panose="02010609060101010101" pitchFamily="49" charset="-122"/>
                <a:ea typeface="黑体" panose="02010609060101010101" pitchFamily="49" charset="-122"/>
              </a:rPr>
              <a:t>优化算法</a:t>
            </a:r>
            <a:r>
              <a:rPr lang="en-US" altLang="zh-CN" sz="3600" b="1" dirty="0">
                <a:solidFill>
                  <a:schemeClr val="bg1"/>
                </a:solidFill>
                <a:latin typeface="黑体" panose="02010609060101010101" pitchFamily="49" charset="-122"/>
                <a:ea typeface="黑体" panose="02010609060101010101" pitchFamily="49" charset="-122"/>
              </a:rPr>
              <a:t>DPO</a:t>
            </a:r>
            <a:endParaRPr lang="en-US" altLang="zh-CN" sz="36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363796" y="1076961"/>
            <a:ext cx="4909954"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文本框 2"/>
          <p:cNvSpPr txBox="1"/>
          <p:nvPr/>
        </p:nvSpPr>
        <p:spPr>
          <a:xfrm>
            <a:off x="598655" y="876906"/>
            <a:ext cx="1371912"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en-US" altLang="zh-CN" sz="2000" b="1" dirty="0">
                <a:solidFill>
                  <a:schemeClr val="accent1">
                    <a:lumMod val="75000"/>
                  </a:schemeClr>
                </a:solidFill>
                <a:latin typeface="微软雅黑" charset="-122"/>
                <a:ea typeface="微软雅黑" charset="-122"/>
              </a:rPr>
              <a:t>DPO</a:t>
            </a:r>
            <a:r>
              <a:rPr lang="zh-CN" altLang="en-US" sz="2000" b="1" dirty="0">
                <a:solidFill>
                  <a:schemeClr val="accent1">
                    <a:lumMod val="75000"/>
                  </a:schemeClr>
                </a:solidFill>
                <a:latin typeface="微软雅黑" charset="-122"/>
                <a:ea typeface="微软雅黑" charset="-122"/>
              </a:rPr>
              <a:t>算法</a:t>
            </a:r>
            <a:endParaRPr lang="en-US" altLang="zh-CN" sz="2000" b="1" dirty="0">
              <a:solidFill>
                <a:schemeClr val="accent1">
                  <a:lumMod val="75000"/>
                </a:schemeClr>
              </a:solidFill>
              <a:latin typeface="微软雅黑" charset="-122"/>
              <a:ea typeface="微软雅黑" charset="-122"/>
            </a:endParaRPr>
          </a:p>
        </p:txBody>
      </p:sp>
      <p:sp>
        <p:nvSpPr>
          <p:cNvPr id="10" name="矩形 9"/>
          <p:cNvSpPr/>
          <p:nvPr/>
        </p:nvSpPr>
        <p:spPr>
          <a:xfrm>
            <a:off x="5701023" y="1076961"/>
            <a:ext cx="6127183" cy="5487056"/>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128" y="1420064"/>
            <a:ext cx="4522152" cy="3014768"/>
          </a:xfrm>
          <a:prstGeom prst="rect">
            <a:avLst/>
          </a:prstGeom>
        </p:spPr>
      </p:pic>
      <p:sp>
        <p:nvSpPr>
          <p:cNvPr id="8" name="文本框 7"/>
          <p:cNvSpPr txBox="1"/>
          <p:nvPr/>
        </p:nvSpPr>
        <p:spPr>
          <a:xfrm>
            <a:off x="484012" y="4582893"/>
            <a:ext cx="4982152" cy="138366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Arial" panose="020B0604020202090204" pitchFamily="34" charset="0"/>
              </a:rPr>
              <a:t>将人工标记数据输入模型</a:t>
            </a:r>
            <a:endParaRPr lang="en-US" altLang="zh-CN" sz="2800" dirty="0">
              <a:solidFill>
                <a:srgbClr val="4472C4">
                  <a:lumMod val="75000"/>
                </a:srgbClr>
              </a:solidFill>
              <a:latin typeface="微软雅黑" charset="0"/>
              <a:ea typeface="微软雅黑" charset="0"/>
              <a:cs typeface="Arial" panose="020B0604020202090204" pitchFamily="34" charset="0"/>
            </a:endParaRPr>
          </a:p>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Arial" panose="020B0604020202090204" pitchFamily="34" charset="0"/>
              </a:rPr>
              <a:t>反馈来源于人类偏好</a:t>
            </a:r>
            <a:endParaRPr lang="en-US" altLang="zh-CN" sz="2800" dirty="0">
              <a:solidFill>
                <a:srgbClr val="4472C4">
                  <a:lumMod val="75000"/>
                </a:srgbClr>
              </a:solidFill>
              <a:latin typeface="微软雅黑" charset="0"/>
              <a:ea typeface="微软雅黑" charset="0"/>
              <a:cs typeface="Arial" panose="020B0604020202090204" pitchFamily="34" charset="0"/>
            </a:endParaRPr>
          </a:p>
        </p:txBody>
      </p:sp>
      <p:sp>
        <p:nvSpPr>
          <p:cNvPr id="9" name="文本框 8"/>
          <p:cNvSpPr txBox="1"/>
          <p:nvPr/>
        </p:nvSpPr>
        <p:spPr>
          <a:xfrm>
            <a:off x="5922378" y="865347"/>
            <a:ext cx="1216599" cy="40011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ts val="1800"/>
              </a:spcBef>
            </a:pPr>
            <a:r>
              <a:rPr lang="zh-CN" altLang="en-US" sz="2000" b="1" dirty="0">
                <a:solidFill>
                  <a:schemeClr val="accent1">
                    <a:lumMod val="75000"/>
                  </a:schemeClr>
                </a:solidFill>
                <a:latin typeface="微软雅黑" charset="-122"/>
                <a:ea typeface="微软雅黑" charset="-122"/>
              </a:rPr>
              <a:t>优劣分析</a:t>
            </a:r>
            <a:endParaRPr lang="en-US" altLang="zh-CN" sz="2000" b="1" dirty="0">
              <a:solidFill>
                <a:schemeClr val="accent1">
                  <a:lumMod val="75000"/>
                </a:schemeClr>
              </a:solidFill>
              <a:latin typeface="微软雅黑" charset="-122"/>
              <a:ea typeface="微软雅黑" charset="-122"/>
            </a:endParaRPr>
          </a:p>
        </p:txBody>
      </p:sp>
      <p:sp>
        <p:nvSpPr>
          <p:cNvPr id="16" name="文本框 15"/>
          <p:cNvSpPr txBox="1"/>
          <p:nvPr/>
        </p:nvSpPr>
        <p:spPr>
          <a:xfrm>
            <a:off x="5873343" y="1265457"/>
            <a:ext cx="5679529" cy="5262245"/>
          </a:xfrm>
          <a:prstGeom prst="rect">
            <a:avLst/>
          </a:prstGeom>
          <a:noFill/>
        </p:spPr>
        <p:txBody>
          <a:bodyPr wrap="square">
            <a:spAutoFit/>
          </a:bodyPr>
          <a:lstStyle/>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Arial" panose="020B0604020202090204" pitchFamily="34" charset="0"/>
              </a:rPr>
              <a:t>训练过程：缩短模型强化学习的探索与收敛时间</a:t>
            </a:r>
            <a:endParaRPr lang="en-US" altLang="zh-CN" sz="2800" dirty="0">
              <a:solidFill>
                <a:srgbClr val="4472C4">
                  <a:lumMod val="75000"/>
                </a:srgbClr>
              </a:solidFill>
              <a:latin typeface="微软雅黑" charset="0"/>
              <a:ea typeface="微软雅黑" charset="0"/>
              <a:cs typeface="Arial" panose="020B0604020202090204" pitchFamily="34" charset="0"/>
            </a:endParaRPr>
          </a:p>
          <a:p>
            <a:pPr marL="457200" indent="-457200">
              <a:lnSpc>
                <a:spcPct val="150000"/>
              </a:lnSpc>
              <a:buFont typeface="Arial" panose="020B0604020202090204" pitchFamily="34" charset="0"/>
              <a:buChar char="•"/>
            </a:pPr>
            <a:endParaRPr lang="en-US" altLang="zh-CN" sz="2800" dirty="0">
              <a:solidFill>
                <a:srgbClr val="4472C4">
                  <a:lumMod val="75000"/>
                </a:srgbClr>
              </a:solidFill>
              <a:latin typeface="微软雅黑" charset="0"/>
              <a:ea typeface="微软雅黑" charset="0"/>
              <a:cs typeface="Arial" panose="020B0604020202090204" pitchFamily="34" charset="0"/>
            </a:endParaRPr>
          </a:p>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Arial" panose="020B0604020202090204" pitchFamily="34" charset="0"/>
              </a:rPr>
              <a:t>优化目标：直接引领模型朝着人类期望方向进行优化</a:t>
            </a:r>
            <a:endParaRPr lang="en-US" altLang="zh-CN" sz="2800" dirty="0">
              <a:solidFill>
                <a:srgbClr val="4472C4">
                  <a:lumMod val="75000"/>
                </a:srgbClr>
              </a:solidFill>
              <a:latin typeface="微软雅黑" charset="0"/>
              <a:ea typeface="微软雅黑" charset="0"/>
              <a:cs typeface="Arial" panose="020B0604020202090204" pitchFamily="34" charset="0"/>
            </a:endParaRPr>
          </a:p>
          <a:p>
            <a:pPr marL="457200" indent="-457200">
              <a:lnSpc>
                <a:spcPct val="150000"/>
              </a:lnSpc>
              <a:buFont typeface="Arial" panose="020B0604020202090204" pitchFamily="34" charset="0"/>
              <a:buChar char="•"/>
            </a:pPr>
            <a:endParaRPr lang="en-US" altLang="zh-CN" sz="2800" dirty="0">
              <a:solidFill>
                <a:srgbClr val="4472C4">
                  <a:lumMod val="75000"/>
                </a:srgbClr>
              </a:solidFill>
              <a:latin typeface="微软雅黑" charset="0"/>
              <a:ea typeface="微软雅黑" charset="0"/>
              <a:cs typeface="Arial" panose="020B0604020202090204" pitchFamily="34" charset="0"/>
            </a:endParaRPr>
          </a:p>
          <a:p>
            <a:pPr marL="457200" indent="-457200">
              <a:lnSpc>
                <a:spcPct val="150000"/>
              </a:lnSpc>
              <a:buFont typeface="Arial" panose="020B0604020202090204" pitchFamily="34" charset="0"/>
              <a:buChar char="•"/>
            </a:pPr>
            <a:r>
              <a:rPr lang="zh-CN" altLang="en-US" sz="2800" dirty="0">
                <a:solidFill>
                  <a:srgbClr val="4472C4">
                    <a:lumMod val="75000"/>
                  </a:srgbClr>
                </a:solidFill>
                <a:latin typeface="微软雅黑" charset="0"/>
                <a:ea typeface="微软雅黑" charset="0"/>
                <a:cs typeface="Arial" panose="020B0604020202090204" pitchFamily="34" charset="0"/>
              </a:rPr>
              <a:t>训练成本：减少了训练时间成本，但增加了人工标注成本</a:t>
            </a:r>
            <a:endParaRPr lang="en-US" altLang="zh-CN" sz="2800" dirty="0">
              <a:solidFill>
                <a:srgbClr val="4472C4">
                  <a:lumMod val="75000"/>
                </a:srgbClr>
              </a:solidFill>
              <a:latin typeface="微软雅黑" charset="0"/>
              <a:ea typeface="微软雅黑" charset="0"/>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467" y="80433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5808441" cy="645160"/>
          </a:xfrm>
          <a:prstGeom prst="rect">
            <a:avLst/>
          </a:prstGeom>
          <a:noFill/>
        </p:spPr>
        <p:txBody>
          <a:bodyPr wrap="square" lIns="91440" tIns="45720" rIns="91440" bIns="45720">
            <a:spAutoFit/>
          </a:bodyPr>
          <a:lstStyle/>
          <a:p>
            <a:r>
              <a:rPr lang="en-US" altLang="zh-CN" sz="3600" b="1" dirty="0">
                <a:solidFill>
                  <a:schemeClr val="bg1"/>
                </a:solidFill>
                <a:latin typeface="黑体" panose="02010609060101010101" pitchFamily="49" charset="-122"/>
                <a:ea typeface="黑体" panose="02010609060101010101" pitchFamily="49" charset="-122"/>
              </a:rPr>
              <a:t>ORPO</a:t>
            </a:r>
            <a:r>
              <a:rPr lang="zh-CN" altLang="en-US" sz="3600" b="1" dirty="0">
                <a:solidFill>
                  <a:schemeClr val="bg1"/>
                </a:solidFill>
                <a:latin typeface="黑体" panose="02010609060101010101" pitchFamily="49" charset="-122"/>
                <a:ea typeface="黑体" panose="02010609060101010101" pitchFamily="49" charset="-122"/>
              </a:rPr>
              <a:t>是什么？</a:t>
            </a:r>
            <a:endParaRPr lang="zh-CN" altLang="en-US" sz="3600" b="1"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0955" y="918210"/>
            <a:ext cx="12014200" cy="3491230"/>
          </a:xfrm>
          <a:prstGeom prst="rect">
            <a:avLst/>
          </a:prstGeom>
        </p:spPr>
      </p:pic>
      <p:sp>
        <p:nvSpPr>
          <p:cNvPr id="4" name="文本框 3"/>
          <p:cNvSpPr txBox="1"/>
          <p:nvPr/>
        </p:nvSpPr>
        <p:spPr>
          <a:xfrm>
            <a:off x="391160" y="4839970"/>
            <a:ext cx="11602085" cy="1257935"/>
          </a:xfrm>
          <a:prstGeom prst="rect">
            <a:avLst/>
          </a:prstGeom>
          <a:noFill/>
        </p:spPr>
        <p:txBody>
          <a:bodyPr wrap="square" rtlCol="0">
            <a:noAutofit/>
          </a:bodyPr>
          <a:p>
            <a:pPr marL="285750" indent="-285750">
              <a:buFont typeface="Wingdings" panose="05000000000000000000" charset="0"/>
              <a:buChar char="Ø"/>
            </a:pPr>
            <a:r>
              <a:rPr lang="en-US" altLang="zh-CN" sz="2400">
                <a:solidFill>
                  <a:srgbClr val="2F5597"/>
                </a:solidFill>
                <a:latin typeface="微软雅黑" charset="0"/>
                <a:ea typeface="微软雅黑" charset="0"/>
                <a:cs typeface="微软雅黑" charset="0"/>
              </a:rPr>
              <a:t>ORPO</a:t>
            </a:r>
            <a:r>
              <a:rPr lang="zh-CN" altLang="en-US" sz="2400">
                <a:solidFill>
                  <a:srgbClr val="2F5597"/>
                </a:solidFill>
                <a:latin typeface="微软雅黑" charset="0"/>
                <a:ea typeface="微软雅黑" charset="0"/>
                <a:cs typeface="微软雅黑" charset="0"/>
              </a:rPr>
              <a:t>通过一种单步方式对语言模型进行对齐，无需参考模型</a:t>
            </a:r>
            <a:r>
              <a:rPr lang="en-US" altLang="zh-CN" sz="2400">
                <a:solidFill>
                  <a:srgbClr val="2F5597"/>
                </a:solidFill>
                <a:latin typeface="微软雅黑" charset="0"/>
                <a:ea typeface="微软雅黑" charset="0"/>
                <a:cs typeface="微软雅黑" charset="0"/>
              </a:rPr>
              <a:t>(</a:t>
            </a:r>
            <a:r>
              <a:rPr lang="zh-CN" altLang="en-US" sz="2400">
                <a:solidFill>
                  <a:srgbClr val="2F5597"/>
                </a:solidFill>
                <a:latin typeface="微软雅黑" charset="0"/>
                <a:ea typeface="微软雅黑" charset="0"/>
                <a:cs typeface="微软雅黑" charset="0"/>
              </a:rPr>
              <a:t>和额外的奖励模型</a:t>
            </a:r>
            <a:r>
              <a:rPr lang="en-US" altLang="zh-CN" sz="2400">
                <a:solidFill>
                  <a:srgbClr val="2F5597"/>
                </a:solidFill>
                <a:latin typeface="微软雅黑" charset="0"/>
                <a:ea typeface="微软雅黑" charset="0"/>
                <a:cs typeface="微软雅黑" charset="0"/>
              </a:rPr>
              <a:t>)</a:t>
            </a:r>
            <a:r>
              <a:rPr lang="zh-CN" altLang="en-US" sz="2400">
                <a:solidFill>
                  <a:srgbClr val="2F5597"/>
                </a:solidFill>
                <a:latin typeface="微软雅黑" charset="0"/>
                <a:ea typeface="微软雅黑" charset="0"/>
                <a:cs typeface="微软雅黑" charset="0"/>
              </a:rPr>
              <a:t>。</a:t>
            </a:r>
            <a:endParaRPr lang="zh-CN" altLang="en-US" sz="2400">
              <a:solidFill>
                <a:srgbClr val="2F5597"/>
              </a:solidFill>
              <a:latin typeface="微软雅黑" charset="0"/>
              <a:ea typeface="微软雅黑" charset="0"/>
              <a:cs typeface="微软雅黑" charset="0"/>
            </a:endParaRPr>
          </a:p>
          <a:p>
            <a:pPr marL="285750" indent="-285750">
              <a:buFont typeface="Wingdings" panose="05000000000000000000" charset="0"/>
              <a:buChar char="Ø"/>
            </a:pPr>
            <a:r>
              <a:rPr lang="zh-CN" altLang="en-US" sz="2400">
                <a:solidFill>
                  <a:srgbClr val="2F5597"/>
                </a:solidFill>
                <a:latin typeface="微软雅黑" charset="0"/>
                <a:ea typeface="微软雅黑" charset="0"/>
                <a:cs typeface="微软雅黑" charset="0"/>
              </a:rPr>
              <a:t>其具体做法是：对未被采纳的响应施加轻微惩罚，而对选中的响应则赋予强烈的适应信号。</a:t>
            </a:r>
            <a:endParaRPr lang="zh-CN" altLang="en-US" sz="2400">
              <a:solidFill>
                <a:srgbClr val="2F5597"/>
              </a:solidFill>
              <a:latin typeface="微软雅黑" charset="0"/>
              <a:ea typeface="微软雅黑" charset="0"/>
              <a:cs typeface="微软雅黑" charset="0"/>
            </a:endParaRPr>
          </a:p>
          <a:p>
            <a:pPr marL="285750" indent="-285750">
              <a:buFont typeface="Wingdings" panose="05000000000000000000" charset="0"/>
              <a:buChar char="Ø"/>
            </a:pPr>
            <a:r>
              <a:rPr lang="zh-CN" altLang="en-US" sz="2400">
                <a:solidFill>
                  <a:srgbClr val="2F5597"/>
                </a:solidFill>
                <a:latin typeface="微软雅黑" charset="0"/>
                <a:ea typeface="微软雅黑" charset="0"/>
                <a:cs typeface="微软雅黑" charset="0"/>
              </a:rPr>
              <a:t>这一过程通过简单地在负对数似然损失函数后附加一个对数几率比项来实现。</a:t>
            </a:r>
            <a:endParaRPr lang="zh-CN" altLang="en-US" sz="2400">
              <a:solidFill>
                <a:srgbClr val="2F5597"/>
              </a:solidFill>
              <a:latin typeface="微软雅黑" charset="0"/>
              <a:ea typeface="微软雅黑" charset="0"/>
              <a:cs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99907" y="813223"/>
            <a:ext cx="11921065" cy="591714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Picture 2" descr="未标题-1"/>
          <p:cNvPicPr>
            <a:picLocks noChangeAspect="1" noChangeArrowheads="1"/>
          </p:cNvPicPr>
          <p:nvPr>
            <p:custDataLst>
              <p:tags r:id="rId1"/>
            </p:custDataLst>
          </p:nvPr>
        </p:nvPicPr>
        <p:blipFill rotWithShape="1">
          <a:blip r:embed="rId2" cstate="hqprint"/>
          <a:srcRect l="48320" r="42883"/>
          <a:stretch>
            <a:fillRect/>
          </a:stretch>
        </p:blipFill>
        <p:spPr bwMode="auto">
          <a:xfrm>
            <a:off x="-10468" y="-9525"/>
            <a:ext cx="12202467" cy="6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69" y="-9525"/>
            <a:ext cx="5808441" cy="645160"/>
          </a:xfrm>
          <a:prstGeom prst="rect">
            <a:avLst/>
          </a:prstGeom>
          <a:noFill/>
        </p:spPr>
        <p:txBody>
          <a:bodyPr wrap="square" lIns="91440" tIns="45720" rIns="91440" bIns="45720">
            <a:spAutoFit/>
          </a:bodyPr>
          <a:lstStyle/>
          <a:p>
            <a:r>
              <a:rPr lang="en-US" altLang="zh-CN" sz="3600" b="1" dirty="0">
                <a:solidFill>
                  <a:schemeClr val="bg1"/>
                </a:solidFill>
                <a:latin typeface="黑体" panose="02010609060101010101" pitchFamily="49" charset="-122"/>
                <a:ea typeface="黑体" panose="02010609060101010101" pitchFamily="49" charset="-122"/>
              </a:rPr>
              <a:t>ORPO</a:t>
            </a:r>
            <a:r>
              <a:rPr lang="zh-CN" altLang="en-US" sz="3600" b="1" dirty="0">
                <a:solidFill>
                  <a:schemeClr val="bg1"/>
                </a:solidFill>
                <a:latin typeface="黑体" panose="02010609060101010101" pitchFamily="49" charset="-122"/>
                <a:ea typeface="黑体" panose="02010609060101010101" pitchFamily="49" charset="-122"/>
              </a:rPr>
              <a:t>如何工作？</a:t>
            </a:r>
            <a:endParaRPr lang="zh-CN" altLang="en-US" sz="3600" b="1" dirty="0">
              <a:solidFill>
                <a:schemeClr val="bg1"/>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535295" y="561975"/>
            <a:ext cx="4876165" cy="1038860"/>
          </a:xfrm>
          <a:prstGeom prst="rect">
            <a:avLst/>
          </a:prstGeom>
        </p:spPr>
      </p:pic>
      <p:pic>
        <p:nvPicPr>
          <p:cNvPr id="8" name="图片 7"/>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613910" y="1817370"/>
            <a:ext cx="3994150" cy="843280"/>
          </a:xfrm>
          <a:prstGeom prst="rect">
            <a:avLst/>
          </a:prstGeom>
        </p:spPr>
      </p:pic>
      <p:sp>
        <p:nvSpPr>
          <p:cNvPr id="9" name="文本框 8"/>
          <p:cNvSpPr txBox="1"/>
          <p:nvPr/>
        </p:nvSpPr>
        <p:spPr>
          <a:xfrm>
            <a:off x="99695" y="936625"/>
            <a:ext cx="6214745" cy="2940685"/>
          </a:xfrm>
          <a:prstGeom prst="rect">
            <a:avLst/>
          </a:prstGeom>
          <a:noFill/>
        </p:spPr>
        <p:txBody>
          <a:bodyPr wrap="square" rtlCol="0">
            <a:noAutofit/>
          </a:bodyPr>
          <a:p>
            <a:pPr marL="342900" indent="-342900">
              <a:buFont typeface="Wingdings" panose="05000000000000000000" charset="0"/>
              <a:buChar char="Ø"/>
            </a:pPr>
            <a:r>
              <a:rPr lang="zh-CN" altLang="en-US" sz="2400">
                <a:solidFill>
                  <a:srgbClr val="2F5597"/>
                </a:solidFill>
                <a:latin typeface="微软雅黑" charset="0"/>
                <a:ea typeface="微软雅黑" charset="0"/>
                <a:cs typeface="微软雅黑" charset="0"/>
              </a:rPr>
              <a:t>某个回答</a:t>
            </a:r>
            <a:r>
              <a:rPr lang="en-US" altLang="zh-CN" sz="2400">
                <a:solidFill>
                  <a:srgbClr val="2F5597"/>
                </a:solidFill>
                <a:latin typeface="微软雅黑" charset="0"/>
                <a:ea typeface="微软雅黑" charset="0"/>
                <a:cs typeface="微软雅黑" charset="0"/>
              </a:rPr>
              <a:t> y </a:t>
            </a:r>
            <a:r>
              <a:rPr lang="zh-CN" altLang="en-US" sz="2400">
                <a:solidFill>
                  <a:srgbClr val="2F5597"/>
                </a:solidFill>
                <a:latin typeface="微软雅黑" charset="0"/>
                <a:ea typeface="微软雅黑" charset="0"/>
                <a:cs typeface="微软雅黑" charset="0"/>
              </a:rPr>
              <a:t>在给定问题</a:t>
            </a:r>
            <a:r>
              <a:rPr lang="en-US" altLang="zh-CN" sz="2400">
                <a:solidFill>
                  <a:srgbClr val="2F5597"/>
                </a:solidFill>
                <a:latin typeface="微软雅黑" charset="0"/>
                <a:ea typeface="微软雅黑" charset="0"/>
                <a:cs typeface="微软雅黑" charset="0"/>
              </a:rPr>
              <a:t> x </a:t>
            </a:r>
            <a:r>
              <a:rPr lang="zh-CN" altLang="en-US" sz="2400">
                <a:solidFill>
                  <a:srgbClr val="2F5597"/>
                </a:solidFill>
                <a:latin typeface="微软雅黑" charset="0"/>
                <a:ea typeface="微软雅黑" charset="0"/>
                <a:cs typeface="微软雅黑" charset="0"/>
              </a:rPr>
              <a:t>下发生的概率与不发生的概率之比，称之为赔率</a:t>
            </a:r>
            <a:endParaRPr lang="zh-CN" altLang="en-US" sz="2400">
              <a:solidFill>
                <a:srgbClr val="2F5597"/>
              </a:solidFill>
              <a:latin typeface="微软雅黑" charset="0"/>
              <a:ea typeface="微软雅黑" charset="0"/>
              <a:cs typeface="微软雅黑" charset="0"/>
            </a:endParaRPr>
          </a:p>
          <a:p>
            <a:pPr marL="342900" indent="-342900">
              <a:buFont typeface="Wingdings" panose="05000000000000000000" charset="0"/>
              <a:buChar char="Ø"/>
            </a:pPr>
            <a:endParaRPr lang="zh-CN" altLang="en-US" sz="2400">
              <a:solidFill>
                <a:srgbClr val="2F5597"/>
              </a:solidFill>
              <a:latin typeface="微软雅黑" charset="0"/>
              <a:ea typeface="微软雅黑" charset="0"/>
              <a:cs typeface="微软雅黑" charset="0"/>
            </a:endParaRPr>
          </a:p>
          <a:p>
            <a:pPr marL="342900" indent="-342900">
              <a:buFont typeface="Wingdings" panose="05000000000000000000" charset="0"/>
              <a:buChar char="Ø"/>
            </a:pPr>
            <a:r>
              <a:rPr lang="zh-CN" altLang="en-US" sz="2400">
                <a:solidFill>
                  <a:srgbClr val="2F5597"/>
                </a:solidFill>
                <a:latin typeface="微软雅黑" charset="0"/>
                <a:ea typeface="微软雅黑" charset="0"/>
                <a:cs typeface="微软雅黑" charset="0"/>
                <a:sym typeface="+mn-ea"/>
              </a:rPr>
              <a:t>好回答的赔率与坏回答的赔率之比</a:t>
            </a:r>
            <a:endParaRPr lang="zh-CN" altLang="en-US" sz="2400">
              <a:solidFill>
                <a:srgbClr val="2F5597"/>
              </a:solidFill>
              <a:latin typeface="微软雅黑" charset="0"/>
              <a:ea typeface="微软雅黑" charset="0"/>
              <a:cs typeface="微软雅黑" charset="0"/>
              <a:sym typeface="+mn-ea"/>
            </a:endParaRPr>
          </a:p>
          <a:p>
            <a:pPr marL="342900" indent="-342900">
              <a:buFont typeface="Wingdings" panose="05000000000000000000" charset="0"/>
              <a:buChar char="Ø"/>
            </a:pPr>
            <a:endParaRPr lang="zh-CN" altLang="en-US" sz="2400">
              <a:solidFill>
                <a:srgbClr val="2F5597"/>
              </a:solidFill>
              <a:latin typeface="微软雅黑" charset="0"/>
              <a:ea typeface="微软雅黑" charset="0"/>
              <a:cs typeface="微软雅黑" charset="0"/>
              <a:sym typeface="+mn-ea"/>
            </a:endParaRPr>
          </a:p>
          <a:p>
            <a:pPr marL="342900" indent="-342900">
              <a:buFont typeface="Wingdings" panose="05000000000000000000" charset="0"/>
              <a:buChar char="Ø"/>
            </a:pPr>
            <a:r>
              <a:rPr lang="zh-CN" altLang="en-US" sz="2400">
                <a:solidFill>
                  <a:srgbClr val="2F5597"/>
                </a:solidFill>
                <a:latin typeface="微软雅黑" charset="0"/>
                <a:ea typeface="微软雅黑" charset="0"/>
                <a:cs typeface="微软雅黑" charset="0"/>
                <a:sym typeface="+mn-ea"/>
              </a:rPr>
              <a:t>损失函数由两部分组成：</a:t>
            </a:r>
            <a:endParaRPr lang="zh-CN" altLang="en-US" sz="2400">
              <a:solidFill>
                <a:srgbClr val="2F5597"/>
              </a:solidFill>
              <a:latin typeface="微软雅黑" charset="0"/>
              <a:ea typeface="微软雅黑" charset="0"/>
              <a:cs typeface="微软雅黑" charset="0"/>
              <a:sym typeface="+mn-ea"/>
            </a:endParaRPr>
          </a:p>
          <a:p>
            <a:pPr indent="0">
              <a:buFont typeface="Wingdings" panose="05000000000000000000" charset="0"/>
              <a:buNone/>
            </a:pPr>
            <a:r>
              <a:rPr lang="en-US" altLang="zh-CN" sz="2400">
                <a:solidFill>
                  <a:srgbClr val="2F5597"/>
                </a:solidFill>
                <a:latin typeface="微软雅黑" charset="0"/>
                <a:ea typeface="微软雅黑" charset="0"/>
                <a:cs typeface="微软雅黑" charset="0"/>
                <a:sym typeface="+mn-ea"/>
              </a:rPr>
              <a:t>      1. SFT </a:t>
            </a:r>
            <a:r>
              <a:rPr lang="zh-CN" altLang="en-US" sz="2400">
                <a:solidFill>
                  <a:srgbClr val="2F5597"/>
                </a:solidFill>
                <a:latin typeface="微软雅黑" charset="0"/>
                <a:ea typeface="微软雅黑" charset="0"/>
                <a:cs typeface="微软雅黑" charset="0"/>
                <a:sym typeface="+mn-ea"/>
              </a:rPr>
              <a:t>损失</a:t>
            </a:r>
            <a:r>
              <a:rPr lang="en-US" altLang="zh-CN" sz="2400">
                <a:solidFill>
                  <a:srgbClr val="2F5597"/>
                </a:solidFill>
                <a:latin typeface="微软雅黑" charset="0"/>
                <a:ea typeface="微软雅黑" charset="0"/>
                <a:cs typeface="微软雅黑" charset="0"/>
                <a:sym typeface="+mn-ea"/>
              </a:rPr>
              <a:t> 2. </a:t>
            </a:r>
            <a:r>
              <a:rPr lang="zh-CN" altLang="en-US" sz="2400">
                <a:solidFill>
                  <a:srgbClr val="2F5597"/>
                </a:solidFill>
                <a:latin typeface="微软雅黑" charset="0"/>
                <a:ea typeface="微软雅黑" charset="0"/>
                <a:cs typeface="微软雅黑" charset="0"/>
                <a:sym typeface="+mn-ea"/>
              </a:rPr>
              <a:t>赔率比损失。</a:t>
            </a:r>
            <a:endParaRPr lang="zh-CN" altLang="en-US" sz="2400">
              <a:solidFill>
                <a:srgbClr val="2F5597"/>
              </a:solidFill>
              <a:latin typeface="微软雅黑" charset="0"/>
              <a:ea typeface="微软雅黑" charset="0"/>
              <a:cs typeface="微软雅黑" charset="0"/>
            </a:endParaRPr>
          </a:p>
          <a:p>
            <a:pPr marL="342900" indent="-342900">
              <a:buFont typeface="Wingdings" panose="05000000000000000000" charset="0"/>
              <a:buChar char="Ø"/>
            </a:pPr>
            <a:endParaRPr lang="zh-CN" altLang="en-US" sz="2400">
              <a:solidFill>
                <a:srgbClr val="2F5597"/>
              </a:solidFill>
              <a:latin typeface="微软雅黑" charset="0"/>
              <a:ea typeface="微软雅黑" charset="0"/>
              <a:cs typeface="微软雅黑" charset="0"/>
            </a:endParaRPr>
          </a:p>
          <a:p>
            <a:pPr marL="342900" indent="-342900">
              <a:buFont typeface="Wingdings" panose="05000000000000000000" charset="0"/>
              <a:buChar char="Ø"/>
            </a:pPr>
            <a:endParaRPr lang="zh-CN" altLang="en-US" sz="2400">
              <a:solidFill>
                <a:srgbClr val="2F5597"/>
              </a:solidFill>
              <a:latin typeface="微软雅黑" charset="0"/>
              <a:ea typeface="微软雅黑" charset="0"/>
              <a:cs typeface="微软雅黑" charset="0"/>
            </a:endParaRPr>
          </a:p>
          <a:p>
            <a:pPr marL="342900" indent="-342900">
              <a:buFont typeface="Wingdings" panose="05000000000000000000" charset="0"/>
              <a:buChar char="Ø"/>
            </a:pPr>
            <a:endParaRPr lang="zh-CN" altLang="en-US" sz="2400">
              <a:solidFill>
                <a:srgbClr val="2F5597"/>
              </a:solidFill>
              <a:latin typeface="微软雅黑" charset="0"/>
              <a:ea typeface="微软雅黑" charset="0"/>
              <a:cs typeface="微软雅黑" charset="0"/>
            </a:endParaRPr>
          </a:p>
          <a:p>
            <a:pPr marL="342900" indent="-342900">
              <a:buFont typeface="Wingdings" panose="05000000000000000000" charset="0"/>
              <a:buChar char="Ø"/>
            </a:pPr>
            <a:endParaRPr lang="zh-CN" altLang="en-US" sz="2400">
              <a:solidFill>
                <a:srgbClr val="2F5597"/>
              </a:solidFill>
              <a:latin typeface="微软雅黑" charset="0"/>
              <a:ea typeface="微软雅黑" charset="0"/>
              <a:cs typeface="微软雅黑" charset="0"/>
            </a:endParaRPr>
          </a:p>
        </p:txBody>
      </p:sp>
      <p:pic>
        <p:nvPicPr>
          <p:cNvPr id="11" name="图片 1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019675" y="2777490"/>
            <a:ext cx="5544894" cy="828000"/>
          </a:xfrm>
          <a:prstGeom prst="rect">
            <a:avLst/>
          </a:prstGeom>
        </p:spPr>
      </p:pic>
      <p:sp>
        <p:nvSpPr>
          <p:cNvPr id="13" name="文本框 12"/>
          <p:cNvSpPr txBox="1"/>
          <p:nvPr/>
        </p:nvSpPr>
        <p:spPr>
          <a:xfrm>
            <a:off x="248285" y="5744845"/>
            <a:ext cx="11518265" cy="829945"/>
          </a:xfrm>
          <a:prstGeom prst="rect">
            <a:avLst/>
          </a:prstGeom>
          <a:noFill/>
        </p:spPr>
        <p:txBody>
          <a:bodyPr wrap="square" rtlCol="0">
            <a:spAutoFit/>
          </a:bodyPr>
          <a:p>
            <a:r>
              <a:rPr lang="en-US" altLang="zh-CN" sz="2400">
                <a:solidFill>
                  <a:srgbClr val="2F5597"/>
                </a:solidFill>
                <a:latin typeface="微软雅黑" charset="0"/>
                <a:ea typeface="微软雅黑" charset="0"/>
                <a:cs typeface="微软雅黑" charset="0"/>
              </a:rPr>
              <a:t>ORPO </a:t>
            </a:r>
            <a:r>
              <a:rPr lang="zh-CN" altLang="en-US" sz="2400">
                <a:solidFill>
                  <a:srgbClr val="2F5597"/>
                </a:solidFill>
                <a:latin typeface="微软雅黑" charset="0"/>
                <a:ea typeface="微软雅黑" charset="0"/>
                <a:cs typeface="微软雅黑" charset="0"/>
              </a:rPr>
              <a:t>通过巧妙地结合了监督微调和独特的赔率比惩罚机制，让大模型在学习知识的同时，高效地学会了区分和避免不好的回答，从而实现了卓越的性能。</a:t>
            </a:r>
            <a:endParaRPr lang="zh-CN" altLang="en-US" sz="2400">
              <a:solidFill>
                <a:srgbClr val="2F5597"/>
              </a:solidFill>
              <a:latin typeface="微软雅黑" charset="0"/>
              <a:ea typeface="微软雅黑" charset="0"/>
              <a:cs typeface="微软雅黑" charset="0"/>
            </a:endParaRPr>
          </a:p>
        </p:txBody>
      </p:sp>
      <p:pic>
        <p:nvPicPr>
          <p:cNvPr id="15" name="图片 14"/>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620" y="3528060"/>
            <a:ext cx="7858125" cy="2272030"/>
          </a:xfrm>
          <a:prstGeom prst="rect">
            <a:avLst/>
          </a:prstGeom>
        </p:spPr>
      </p:pic>
      <p:pic>
        <p:nvPicPr>
          <p:cNvPr id="17" name="图片 16"/>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8166735" y="1857375"/>
            <a:ext cx="3931920" cy="803275"/>
          </a:xfrm>
          <a:prstGeom prst="rect">
            <a:avLst/>
          </a:prstGeom>
        </p:spPr>
      </p:pic>
      <p:sp>
        <p:nvSpPr>
          <p:cNvPr id="18" name="文本框 17"/>
          <p:cNvSpPr txBox="1"/>
          <p:nvPr/>
        </p:nvSpPr>
        <p:spPr>
          <a:xfrm>
            <a:off x="7787640" y="4013835"/>
            <a:ext cx="3710940" cy="1322070"/>
          </a:xfrm>
          <a:prstGeom prst="rect">
            <a:avLst/>
          </a:prstGeom>
          <a:noFill/>
        </p:spPr>
        <p:txBody>
          <a:bodyPr wrap="square" rtlCol="0">
            <a:spAutoFit/>
          </a:bodyPr>
          <a:p>
            <a:r>
              <a:rPr lang="zh-CN" altLang="en-US" sz="2000">
                <a:solidFill>
                  <a:srgbClr val="2F5597"/>
                </a:solidFill>
                <a:latin typeface="微软雅黑" charset="0"/>
                <a:ea typeface="微软雅黑" charset="0"/>
                <a:cs typeface="微软雅黑" charset="0"/>
              </a:rPr>
              <a:t>OPT-125M（左）、OPT-350M（中）与OPT-1.3B（右）在UltraFeedback测试集上的奖励分布对比</a:t>
            </a:r>
            <a:r>
              <a:rPr lang="en-US" altLang="zh-CN" sz="1600">
                <a:solidFill>
                  <a:srgbClr val="2F5597"/>
                </a:solidFill>
                <a:latin typeface="微软雅黑" charset="0"/>
                <a:ea typeface="微软雅黑" charset="0"/>
                <a:cs typeface="微软雅黑" charset="0"/>
              </a:rPr>
              <a:t>  </a:t>
            </a:r>
            <a:endParaRPr lang="en-US" altLang="zh-CN" sz="1600">
              <a:solidFill>
                <a:srgbClr val="2F5597"/>
              </a:solidFill>
              <a:latin typeface="微软雅黑" charset="0"/>
              <a:ea typeface="微软雅黑" charset="0"/>
              <a:cs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10" advTm="63245"/>
    </mc:Choice>
    <mc:Fallback>
      <p:transition advTm="6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苹方-简"/>
        <a:ea typeface="苹方-简"/>
        <a:cs typeface=""/>
      </a:majorFont>
      <a:minorFont>
        <a:latin typeface="苹方-简"/>
        <a:ea typeface="苹方-简"/>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4518</Words>
  <Application>WPS 演示</Application>
  <PresentationFormat>宽屏</PresentationFormat>
  <Paragraphs>489</Paragraphs>
  <Slides>30</Slides>
  <Notes>4</Notes>
  <HiddenSlides>0</HiddenSlides>
  <MMClips>0</MMClips>
  <ScaleCrop>false</ScaleCrop>
  <HeadingPairs>
    <vt:vector size="6" baseType="variant">
      <vt:variant>
        <vt:lpstr>已用的字体</vt:lpstr>
      </vt:variant>
      <vt:variant>
        <vt:i4>42</vt:i4>
      </vt:variant>
      <vt:variant>
        <vt:lpstr>主题</vt:lpstr>
      </vt:variant>
      <vt:variant>
        <vt:i4>1</vt:i4>
      </vt:variant>
      <vt:variant>
        <vt:lpstr>幻灯片标题</vt:lpstr>
      </vt:variant>
      <vt:variant>
        <vt:i4>30</vt:i4>
      </vt:variant>
    </vt:vector>
  </HeadingPairs>
  <TitlesOfParts>
    <vt:vector size="73" baseType="lpstr">
      <vt:lpstr>Arial</vt:lpstr>
      <vt:lpstr>宋体</vt:lpstr>
      <vt:lpstr>Wingdings</vt:lpstr>
      <vt:lpstr>Wingdings</vt:lpstr>
      <vt:lpstr>苹方-简</vt:lpstr>
      <vt:lpstr>微软雅黑</vt:lpstr>
      <vt:lpstr>汉仪旗黑</vt:lpstr>
      <vt:lpstr>宋体</vt:lpstr>
      <vt:lpstr>Arial Unicode MS</vt:lpstr>
      <vt:lpstr>汉仪书宋二KW</vt:lpstr>
      <vt:lpstr>黑体</vt:lpstr>
      <vt:lpstr>汉仪中黑KW</vt:lpstr>
      <vt:lpstr>华文楷体</vt:lpstr>
      <vt:lpstr>标准粗黑</vt:lpstr>
      <vt:lpstr>Times New Roman</vt:lpstr>
      <vt:lpstr>宋体</vt:lpstr>
      <vt:lpstr>微软雅黑</vt:lpstr>
      <vt:lpstr>标准粗黑</vt:lpstr>
      <vt:lpstr>黑体</vt:lpstr>
      <vt:lpstr>雅痞-繁</vt:lpstr>
      <vt:lpstr>Apple Braille Outline 6 Dot</vt:lpstr>
      <vt:lpstr>Hiragino Sans CNS W3</vt:lpstr>
      <vt:lpstr>隶变-繁</vt:lpstr>
      <vt:lpstr>Times New Roman Regular</vt:lpstr>
      <vt:lpstr>隶变-简</vt:lpstr>
      <vt:lpstr>Cambria Math</vt:lpstr>
      <vt:lpstr>等线</vt:lpstr>
      <vt:lpstr>等线</vt:lpstr>
      <vt:lpstr>DejaVu Math TeX Gyre</vt:lpstr>
      <vt:lpstr>黑体</vt:lpstr>
      <vt:lpstr>-apple-system</vt:lpstr>
      <vt:lpstr>Thonburi</vt:lpstr>
      <vt:lpstr>Kingsoft Math</vt:lpstr>
      <vt:lpstr>BatangChe</vt:lpstr>
      <vt:lpstr>Apple SD Gothic Neo</vt:lpstr>
      <vt:lpstr>DejaVuMathTeXGyre</vt:lpstr>
      <vt:lpstr>汉仪中等线KW</vt:lpstr>
      <vt:lpstr>Apple Color Emoji</vt:lpstr>
      <vt:lpstr>-apple-system</vt:lpstr>
      <vt:lpstr>等线</vt:lpstr>
      <vt:lpstr>宋体</vt:lpstr>
      <vt:lpstr>Times New Roman Bold</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黄钰</cp:lastModifiedBy>
  <cp:revision>241</cp:revision>
  <dcterms:created xsi:type="dcterms:W3CDTF">2025-10-26T12:18:00Z</dcterms:created>
  <dcterms:modified xsi:type="dcterms:W3CDTF">2025-10-26T12:18:00Z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2052-7.2.1.8947</vt:lpwstr>
  </property>
  <property fmtid="{D5CDD505-2E9C-101B-9397-08002B2CF9AE}" pid="3" name="ICV">
    <vt:lpwstr>F8CB7734A8DCB0C0A9C5FC68CCCE90C5_41</vt:lpwstr>
  </property>
</Properties>
</file>